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5" r:id="rId2"/>
    <p:sldId id="328" r:id="rId3"/>
    <p:sldId id="316" r:id="rId4"/>
    <p:sldId id="267" r:id="rId5"/>
    <p:sldId id="276" r:id="rId6"/>
    <p:sldId id="264" r:id="rId7"/>
    <p:sldId id="263" r:id="rId8"/>
    <p:sldId id="308" r:id="rId9"/>
    <p:sldId id="327" r:id="rId10"/>
    <p:sldId id="323" r:id="rId11"/>
    <p:sldId id="261" r:id="rId12"/>
    <p:sldId id="324" r:id="rId13"/>
    <p:sldId id="278" r:id="rId14"/>
    <p:sldId id="279" r:id="rId15"/>
    <p:sldId id="329" r:id="rId16"/>
    <p:sldId id="280" r:id="rId17"/>
    <p:sldId id="281" r:id="rId18"/>
    <p:sldId id="282" r:id="rId19"/>
    <p:sldId id="283" r:id="rId20"/>
    <p:sldId id="284" r:id="rId21"/>
    <p:sldId id="285" r:id="rId22"/>
    <p:sldId id="321" r:id="rId23"/>
    <p:sldId id="320" r:id="rId24"/>
    <p:sldId id="325" r:id="rId25"/>
    <p:sldId id="287" r:id="rId26"/>
    <p:sldId id="326" r:id="rId27"/>
    <p:sldId id="296" r:id="rId28"/>
    <p:sldId id="322" r:id="rId29"/>
    <p:sldId id="293" r:id="rId30"/>
    <p:sldId id="315" r:id="rId31"/>
    <p:sldId id="299" r:id="rId32"/>
    <p:sldId id="300" r:id="rId33"/>
    <p:sldId id="301" r:id="rId34"/>
    <p:sldId id="310" r:id="rId35"/>
    <p:sldId id="311" r:id="rId36"/>
    <p:sldId id="309" r:id="rId37"/>
    <p:sldId id="302" r:id="rId38"/>
    <p:sldId id="303" r:id="rId39"/>
    <p:sldId id="304" r:id="rId40"/>
    <p:sldId id="305" r:id="rId41"/>
    <p:sldId id="306" r:id="rId42"/>
    <p:sldId id="30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>
        <p:scale>
          <a:sx n="99" d="100"/>
          <a:sy n="99" d="100"/>
        </p:scale>
        <p:origin x="-80" y="-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91B05-E2B7-4A68-B689-00FFADA6295D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5FCFE-2911-4A33-862C-524E3A6C1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995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://www.computerworld.com/article/3159706/it-careers/robot-reporter-gets-first-article-published-in-china.html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[1] </a:t>
            </a:r>
            <a:r>
              <a:rPr lang="ru" sz="14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http://www.computerworld.com/article/3159706/it-careers/robot-reporter-gets-first-article-published-in-china.html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http://www.vedomosti.ru/management/articles/2013/05/28/umnye_kompyutery_umelyeroboty_lishnie_lyudi</a:t>
            </a:r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Список</a:t>
            </a:r>
            <a:r>
              <a:rPr lang="ru-RU" baseline="0" dirty="0" smtClean="0"/>
              <a:t> таких профессий например можно посмотреть тут (в Атласе новых профессий), где их около 150 уже есть с описанием в каком году появятся и какие навыки нужно в себе развивать, чтобы стать таким профессионалом. А еще там в Атласе указаны вузы, где сегодня можно поучиться близким специальностям с которых быстрее можно будет перестроиться на новые. Вот например, цифровой лингвист – который по сути уже сейчас активно развивается как специальность, когда разрабатывается семантическое общение компьютера и человека. Или сетевой юрист, который сможет решать вопросы права в виртуальном пространстве. Если вы видите внизу у каждой профессии есть красные значки </a:t>
            </a:r>
            <a:r>
              <a:rPr lang="ru-RU" baseline="0" dirty="0" err="1" smtClean="0"/>
              <a:t>надпрофессиональных</a:t>
            </a:r>
            <a:r>
              <a:rPr lang="ru-RU" baseline="0" dirty="0" smtClean="0"/>
              <a:t> навыков.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FCFE-2911-4A33-862C-524E3A6C18E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577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Кроме этих навыков,</a:t>
            </a:r>
            <a:r>
              <a:rPr lang="ru-RU" baseline="0" dirty="0" smtClean="0"/>
              <a:t> я бы хотел остановиться еще на навыках, без которых, на мой взгляд, уже сегодня сложно жить в цифровом мире.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Это и Идентификация себя как гражданина общего цифрового пространства, при этом комфортное сочетание своей он-</a:t>
            </a:r>
            <a:r>
              <a:rPr lang="ru-RU" baseline="0" dirty="0" err="1" smtClean="0"/>
              <a:t>лайн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офф-лайн</a:t>
            </a:r>
            <a:r>
              <a:rPr lang="ru-RU" baseline="0" dirty="0" smtClean="0"/>
              <a:t> жизни. И управление своей персональной информацией, защита своей частной жизни в сети, и раскрытие доступа к определенным категориям своих знакомых (например в социальных сетях). Критическая оценка информации, которую вы получаете в сети, проверка фактов, просмотр дополнительных источников информации и умение определять лож от истины. Контроль своего цифрового следа, чтобы после в реальной жизни на вас не влияло это (например, ваша повышенная активность в </a:t>
            </a:r>
            <a:r>
              <a:rPr lang="en-US" baseline="0" dirty="0" smtClean="0"/>
              <a:t>LinkedIn </a:t>
            </a:r>
            <a:r>
              <a:rPr lang="ru-RU" baseline="0" dirty="0" smtClean="0"/>
              <a:t>может насторожить вашего работодателя, а фотографии как вы прыгаете с парашютом или вашего отменного </a:t>
            </a:r>
            <a:r>
              <a:rPr lang="ru-RU" baseline="0" dirty="0" err="1" smtClean="0"/>
              <a:t>фрирайда</a:t>
            </a:r>
            <a:r>
              <a:rPr lang="ru-RU" baseline="0" dirty="0" smtClean="0"/>
              <a:t> на сноуборде, сыграют вам в минус, когда вы пойдете с страховщику). Контроль своих чувств в сети и уважение к любому пользователю за монитором. Защита своих данных хорошими паролями (а не 123456</a:t>
            </a:r>
            <a:r>
              <a:rPr lang="en-US" baseline="0" dirty="0" smtClean="0"/>
              <a:t> </a:t>
            </a:r>
            <a:r>
              <a:rPr lang="ru-RU" baseline="0" dirty="0" smtClean="0"/>
              <a:t>или </a:t>
            </a:r>
            <a:r>
              <a:rPr lang="en-US" baseline="0" dirty="0" smtClean="0"/>
              <a:t>qwerty</a:t>
            </a:r>
            <a:r>
              <a:rPr lang="ru-RU" baseline="0" dirty="0" smtClean="0"/>
              <a:t>), а также от вирусных атак. Способность определить </a:t>
            </a:r>
            <a:r>
              <a:rPr lang="ru-RU" baseline="0" dirty="0" err="1" smtClean="0"/>
              <a:t>кибербуллинг</a:t>
            </a:r>
            <a:r>
              <a:rPr lang="ru-RU" baseline="0" dirty="0" smtClean="0"/>
              <a:t> в вашу сторону и мудро отреагировать на него. В целом безопасность вас за работой с монитором и количества времени, которые вы проводите за ним. </a:t>
            </a:r>
          </a:p>
          <a:p>
            <a:r>
              <a:rPr lang="ru-RU" baseline="0" dirty="0" smtClean="0"/>
              <a:t>Все эти навыки позволят вам более умно распоряжаться теми возможностями, что дает вам доступ в Сеть и при этом снизить возможные угрозы, что исходят из нее, уже сегодня.</a:t>
            </a:r>
          </a:p>
          <a:p>
            <a:endParaRPr lang="ru-RU" baseline="0" dirty="0" smtClean="0"/>
          </a:p>
          <a:p>
            <a:r>
              <a:rPr lang="en-US" baseline="0" dirty="0" smtClean="0"/>
              <a:t>https://lifter.com.ua/3254/8-veshchey-kotorie-dolgen-umet-delat-v-internete-kagdiy-rebenok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Еще интересная информация про статистику по РФ сегодня : </a:t>
            </a:r>
            <a:r>
              <a:rPr lang="en-US" baseline="0" dirty="0" smtClean="0"/>
              <a:t>https://issek.hse.ru/data/2017/07/05/1171062511/DE_1_05072017.pdf</a:t>
            </a:r>
            <a:r>
              <a:rPr lang="ru-RU" baseline="0" dirty="0" smtClean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FCFE-2911-4A33-862C-524E3A6C18E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54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Более</a:t>
            </a:r>
            <a:r>
              <a:rPr lang="ru-RU" baseline="0" dirty="0" smtClean="0"/>
              <a:t> 500 часов видео выложено в </a:t>
            </a:r>
            <a:r>
              <a:rPr lang="en-US" baseline="0" dirty="0" smtClean="0"/>
              <a:t>YouTube </a:t>
            </a:r>
            <a:r>
              <a:rPr lang="ru-RU" baseline="0" dirty="0" smtClean="0"/>
              <a:t>на канале </a:t>
            </a:r>
            <a:r>
              <a:rPr lang="ru-RU" baseline="0" dirty="0" err="1" smtClean="0"/>
              <a:t>Технострим</a:t>
            </a:r>
            <a:r>
              <a:rPr lang="ru-RU" baseline="0" dirty="0" smtClean="0"/>
              <a:t>, в этом году запустили курсы на </a:t>
            </a:r>
            <a:r>
              <a:rPr lang="ru-RU" baseline="0" dirty="0" err="1" smtClean="0"/>
              <a:t>Курсере</a:t>
            </a:r>
            <a:r>
              <a:rPr lang="ru-RU" baseline="0" dirty="0" smtClean="0"/>
              <a:t> вместе с МФТИ (по </a:t>
            </a:r>
            <a:r>
              <a:rPr lang="en-US" baseline="0" dirty="0" smtClean="0"/>
              <a:t>UX</a:t>
            </a:r>
            <a:r>
              <a:rPr lang="ru-RU" baseline="0" dirty="0" smtClean="0"/>
              <a:t> и Питону). А еще наш образовательный портал </a:t>
            </a:r>
            <a:r>
              <a:rPr lang="en-US" baseline="0" dirty="0" err="1" smtClean="0"/>
              <a:t>geekbrains</a:t>
            </a:r>
            <a:r>
              <a:rPr lang="en-US" baseline="0" dirty="0" smtClean="0"/>
              <a:t> </a:t>
            </a:r>
            <a:r>
              <a:rPr lang="ru-RU" baseline="0" dirty="0" smtClean="0"/>
              <a:t>дает возможность даже бесплатно поучиться он-</a:t>
            </a:r>
            <a:r>
              <a:rPr lang="ru-RU" baseline="0" dirty="0" err="1" smtClean="0"/>
              <a:t>лайн</a:t>
            </a:r>
            <a:r>
              <a:rPr lang="ru-RU" baseline="0" dirty="0" smtClean="0"/>
              <a:t> и пройти тестирования, чтобы понять в каких ИТ-направлениях ты уже готов для работы.</a:t>
            </a:r>
          </a:p>
          <a:p>
            <a:endParaRPr lang="ru-RU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Специальные приз для всех участников акции, используйте его для того чтобы </a:t>
            </a:r>
            <a:r>
              <a:rPr lang="ru-RU" baseline="0" smtClean="0"/>
              <a:t>получить скидку 40% </a:t>
            </a:r>
            <a:r>
              <a:rPr lang="ru-RU" baseline="0" dirty="0" smtClean="0"/>
              <a:t>на обучение </a:t>
            </a:r>
            <a:r>
              <a:rPr lang="ru-RU" b="1" dirty="0" smtClean="0">
                <a:solidFill>
                  <a:srgbClr val="4C5D6E"/>
                </a:solidFill>
                <a:latin typeface="Roboto"/>
              </a:rPr>
              <a:t>Промо код </a:t>
            </a:r>
            <a:r>
              <a:rPr lang="en-US" b="1" dirty="0" smtClean="0">
                <a:solidFill>
                  <a:srgbClr val="4C5D6E"/>
                </a:solidFill>
                <a:latin typeface="Roboto"/>
              </a:rPr>
              <a:t>ITDAY17</a:t>
            </a:r>
            <a:endParaRPr lang="en-US" b="1" i="0" dirty="0" smtClean="0">
              <a:solidFill>
                <a:srgbClr val="4C5D6E"/>
              </a:solidFill>
              <a:effectLst/>
              <a:latin typeface="Roboto"/>
            </a:endParaRPr>
          </a:p>
          <a:p>
            <a:r>
              <a:rPr lang="ru-RU" dirty="0" smtClean="0"/>
              <a:t> но кроме</a:t>
            </a:r>
            <a:r>
              <a:rPr lang="ru-RU" baseline="0" dirty="0" smtClean="0"/>
              <a:t> того, там есть много бесплатного и так.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FCFE-2911-4A33-862C-524E3A6C18E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319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Подпишитесь</a:t>
            </a:r>
            <a:r>
              <a:rPr lang="ru-RU" baseline="0" dirty="0" smtClean="0"/>
              <a:t>, чтобы быть в курсе всего, что делается и планируется в </a:t>
            </a:r>
            <a:r>
              <a:rPr lang="en-US" baseline="0" dirty="0" smtClean="0"/>
              <a:t>MRG </a:t>
            </a:r>
            <a:r>
              <a:rPr lang="ru-RU" baseline="0" dirty="0" smtClean="0"/>
              <a:t>для школьников.</a:t>
            </a:r>
          </a:p>
          <a:p>
            <a:endParaRPr lang="ru-RU" baseline="0" dirty="0" smtClean="0"/>
          </a:p>
          <a:p>
            <a:r>
              <a:rPr lang="ru-RU" baseline="0" dirty="0" smtClean="0"/>
              <a:t>(Каждый из вас является админом в группе, потому тоже сможет </a:t>
            </a:r>
            <a:r>
              <a:rPr lang="ru-RU" baseline="0" dirty="0" err="1" smtClean="0"/>
              <a:t>постить</a:t>
            </a:r>
            <a:r>
              <a:rPr lang="ru-RU" baseline="0" dirty="0" smtClean="0"/>
              <a:t> там)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FCFE-2911-4A33-862C-524E3A6C18E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935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77C9-8652-6544-A6E4-ED9FE6FC537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75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D77C9-8652-6544-A6E4-ED9FE6FC537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7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02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85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43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23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26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5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3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0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17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52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67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5BD10-0BBF-4787-86DA-481CD8CBE248}" type="datetimeFigureOut">
              <a:rPr lang="ru-RU" smtClean="0"/>
              <a:t>12/10/17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54A14-7978-4187-A784-C9909ACB6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38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https://technocup.mail.ru/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jpe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eekbrains.ru/redeem/?utm_source=bonus.mail.ru_ITday&amp;utm_medium=special_post&amp;utm_campaign=bonus.mail.ru&amp;utm_content=redeem&amp;utm_term=13/10/2107&amp;code=ITday17" TargetMode="External"/><Relationship Id="rId4" Type="http://schemas.openxmlformats.org/officeDocument/2006/relationships/image" Target="../media/image42.png"/><Relationship Id="rId5" Type="http://schemas.openxmlformats.org/officeDocument/2006/relationships/hyperlink" Target="https://www.youtube.com/user/TPMGTU" TargetMode="External"/><Relationship Id="rId6" Type="http://schemas.openxmlformats.org/officeDocument/2006/relationships/hyperlink" Target="https://www.coursera.org/learn/programming-in-python" TargetMode="External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3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6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6.png"/><Relationship Id="rId5" Type="http://schemas.openxmlformats.org/officeDocument/2006/relationships/image" Target="../media/image85.jpe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6.png"/><Relationship Id="rId5" Type="http://schemas.openxmlformats.org/officeDocument/2006/relationships/image" Target="../media/image88.emf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image" Target="../media/image98.png"/><Relationship Id="rId13" Type="http://schemas.openxmlformats.org/officeDocument/2006/relationships/image" Target="../media/image99.png"/><Relationship Id="rId14" Type="http://schemas.openxmlformats.org/officeDocument/2006/relationships/image" Target="../media/image100.png"/><Relationship Id="rId15" Type="http://schemas.openxmlformats.org/officeDocument/2006/relationships/image" Target="../media/image101.png"/><Relationship Id="rId16" Type="http://schemas.openxmlformats.org/officeDocument/2006/relationships/image" Target="../media/image102.png"/><Relationship Id="rId17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76.png"/><Relationship Id="rId5" Type="http://schemas.openxmlformats.org/officeDocument/2006/relationships/image" Target="../media/image91.jpe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jpeg"/><Relationship Id="rId9" Type="http://schemas.openxmlformats.org/officeDocument/2006/relationships/image" Target="../media/image95.jpg"/><Relationship Id="rId10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76.png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3454" y="2054409"/>
            <a:ext cx="11325092" cy="1942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ru-RU" sz="4800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День ИТ-</a:t>
            </a:r>
            <a:r>
              <a:rPr lang="ru-RU" sz="4800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знаний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ru-RU" sz="48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ru-RU" sz="4800" dirty="0" smtClean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042287" y="2680986"/>
            <a:ext cx="4051300" cy="1410756"/>
            <a:chOff x="5235349" y="3899615"/>
            <a:chExt cx="4051300" cy="1410756"/>
          </a:xfrm>
        </p:grpSpPr>
        <p:pic>
          <p:nvPicPr>
            <p:cNvPr id="2" name="Изображение 1" descr="Screen Shot 2017-10-12 at 10.44.49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349" y="3976871"/>
              <a:ext cx="4051300" cy="13335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888337" y="3899615"/>
              <a:ext cx="416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/>
                  <a:cs typeface="Comic Sans MS"/>
                </a:rPr>
                <a:t>ка</a:t>
              </a:r>
              <a:endParaRPr lang="ru-RU" dirty="0">
                <a:latin typeface="Comic Sans MS"/>
                <a:cs typeface="Comic Sans M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88969" y="3912443"/>
              <a:ext cx="392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/>
                  <a:cs typeface="Comic Sans MS"/>
                </a:rPr>
                <a:t>11</a:t>
              </a:r>
              <a:endParaRPr lang="ru-RU" dirty="0">
                <a:latin typeface="Comic Sans MS"/>
                <a:cs typeface="Comic Sans M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17888" y="3925271"/>
              <a:ext cx="32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latin typeface="Comic Sans MS"/>
                  <a:cs typeface="Comic Sans MS"/>
                </a:rPr>
                <a:t>Б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39651" y="4207480"/>
              <a:ext cx="1092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/>
                  <a:cs typeface="Comic Sans MS"/>
                </a:rPr>
                <a:t>средней</a:t>
              </a:r>
              <a:endParaRPr lang="ru-RU" dirty="0">
                <a:latin typeface="Comic Sans MS"/>
                <a:cs typeface="Comic Sans M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94860" y="4194653"/>
              <a:ext cx="696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/>
                  <a:cs typeface="Comic Sans MS"/>
                </a:rPr>
                <a:t>№31</a:t>
              </a:r>
              <a:endParaRPr lang="ru-RU" dirty="0">
                <a:latin typeface="Comic Sans MS"/>
                <a:cs typeface="Comic Sans M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62995" y="4528172"/>
              <a:ext cx="203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/>
                  <a:cs typeface="Comic Sans MS"/>
                </a:rPr>
                <a:t>Морева Николая</a:t>
              </a:r>
              <a:endParaRPr lang="ru-RU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9904" y="255166"/>
            <a:ext cx="6418385" cy="8683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Атлас новых профессий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45" y="3575389"/>
            <a:ext cx="5285169" cy="247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99" y="1252849"/>
            <a:ext cx="5339173" cy="22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12" descr="MyCom_MailRu_Logos_vertica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842463" y="6358845"/>
            <a:ext cx="13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*</a:t>
            </a:r>
            <a:r>
              <a:rPr lang="ru-RU" dirty="0" smtClean="0"/>
              <a:t>atlas100.ru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7837" t="63351" r="28435" b="16789"/>
          <a:stretch/>
        </p:blipFill>
        <p:spPr>
          <a:xfrm>
            <a:off x="391886" y="3641048"/>
            <a:ext cx="5522686" cy="246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5089" t="64921" r="28272" b="13220"/>
          <a:stretch/>
        </p:blipFill>
        <p:spPr>
          <a:xfrm>
            <a:off x="6104467" y="902721"/>
            <a:ext cx="5935134" cy="27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3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287" y="572116"/>
            <a:ext cx="9188606" cy="8683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Надпрофессиональные навыки и умения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6635" y="1784499"/>
            <a:ext cx="3568999" cy="826470"/>
            <a:chOff x="501500" y="1761465"/>
            <a:chExt cx="3568999" cy="826470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00" y="1793364"/>
              <a:ext cx="864000" cy="794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18435" y="1761465"/>
              <a:ext cx="275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eorgia" panose="02040502050405020303" pitchFamily="18" charset="0"/>
                </a:rPr>
                <a:t>Системное мышление</a:t>
              </a:r>
              <a:endParaRPr lang="en-US" sz="1600" b="1" dirty="0">
                <a:latin typeface="Georgia" panose="02040502050405020303" pitchFamily="18" charset="0"/>
              </a:endParaRPr>
            </a:p>
            <a:p>
              <a:r>
                <a:rPr lang="en-US" sz="1400" dirty="0">
                  <a:latin typeface="Georgia" panose="02040502050405020303" pitchFamily="18" charset="0"/>
                </a:rPr>
                <a:t>(</a:t>
              </a:r>
              <a:r>
                <a:rPr lang="ru-RU" sz="1400" dirty="0">
                  <a:latin typeface="Georgia" panose="02040502050405020303" pitchFamily="18" charset="0"/>
                </a:rPr>
                <a:t>умение работать со сложными системами)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05518" y="1835683"/>
            <a:ext cx="3677687" cy="756000"/>
            <a:chOff x="591282" y="2665231"/>
            <a:chExt cx="3677687" cy="756000"/>
          </a:xfrm>
        </p:grpSpPr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82" y="2665231"/>
              <a:ext cx="704118" cy="7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373369" y="2677287"/>
              <a:ext cx="289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eorgia" panose="02040502050405020303" pitchFamily="18" charset="0"/>
                </a:rPr>
                <a:t>Межотраслевая коммуникация</a:t>
              </a:r>
              <a:endParaRPr lang="en-US" sz="1600" b="1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22066" y="2780501"/>
            <a:ext cx="3661138" cy="714066"/>
            <a:chOff x="607831" y="3531787"/>
            <a:chExt cx="3661138" cy="714066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31" y="3531787"/>
              <a:ext cx="684000" cy="714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373369" y="3538889"/>
              <a:ext cx="289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eorgia" panose="02040502050405020303" pitchFamily="18" charset="0"/>
                </a:rPr>
                <a:t>Управление проектами и процессами</a:t>
              </a:r>
              <a:endParaRPr lang="en-US" sz="1600" b="1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13203" y="4511368"/>
            <a:ext cx="3659369" cy="801367"/>
            <a:chOff x="598967" y="4352264"/>
            <a:chExt cx="3659369" cy="801367"/>
          </a:xfrm>
        </p:grpSpPr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7" y="4405347"/>
              <a:ext cx="702000" cy="74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362736" y="4352264"/>
              <a:ext cx="2895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eorgia" panose="02040502050405020303" pitchFamily="18" charset="0"/>
                </a:rPr>
                <a:t>Программирование</a:t>
              </a:r>
            </a:p>
            <a:p>
              <a:r>
                <a:rPr lang="ru-RU" sz="1400" dirty="0">
                  <a:latin typeface="Georgia" panose="02040502050405020303" pitchFamily="18" charset="0"/>
                </a:rPr>
                <a:t>(в т.ч. работа с искусственным интеллектом)</a:t>
              </a:r>
              <a:endParaRPr lang="en-US" sz="1400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19885" y="3640458"/>
            <a:ext cx="3347886" cy="779143"/>
            <a:chOff x="595017" y="5302493"/>
            <a:chExt cx="3347886" cy="779143"/>
          </a:xfrm>
        </p:grpSpPr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17" y="5302493"/>
              <a:ext cx="702000" cy="77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352103" y="5332252"/>
              <a:ext cx="2590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eorgia" panose="02040502050405020303" pitchFamily="18" charset="0"/>
                </a:rPr>
                <a:t>Клиентоориенти-рованность</a:t>
              </a:r>
              <a:endParaRPr lang="en-US" sz="1600" b="1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7267" y="2797842"/>
            <a:ext cx="3619500" cy="783558"/>
            <a:chOff x="5067300" y="1752600"/>
            <a:chExt cx="3619500" cy="783558"/>
          </a:xfrm>
        </p:grpSpPr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300" y="1770341"/>
              <a:ext cx="702000" cy="765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5791200" y="1752600"/>
              <a:ext cx="289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eorgia" panose="02040502050405020303" pitchFamily="18" charset="0"/>
                </a:rPr>
                <a:t>Мультиязычность и мультикультурность</a:t>
              </a:r>
              <a:endParaRPr lang="en-US" sz="1600" b="1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37267" y="3717206"/>
            <a:ext cx="3390900" cy="778595"/>
            <a:chOff x="5067300" y="2635122"/>
            <a:chExt cx="3390900" cy="778595"/>
          </a:xfrm>
        </p:grpSpPr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300" y="2648616"/>
              <a:ext cx="702000" cy="765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791200" y="2635122"/>
              <a:ext cx="2667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eorgia" panose="02040502050405020303" pitchFamily="18" charset="0"/>
                </a:rPr>
                <a:t>Работа в коллективах и командах</a:t>
              </a:r>
              <a:endParaRPr lang="en-US" sz="1600" b="1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99167" y="4585909"/>
            <a:ext cx="3429000" cy="758724"/>
            <a:chOff x="5029200" y="3515854"/>
            <a:chExt cx="3429000" cy="758724"/>
          </a:xfrm>
        </p:grpSpPr>
        <p:pic>
          <p:nvPicPr>
            <p:cNvPr id="2066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522928"/>
              <a:ext cx="720000" cy="75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791200" y="3515854"/>
              <a:ext cx="2667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eorgia" panose="02040502050405020303" pitchFamily="18" charset="0"/>
                </a:rPr>
                <a:t>Работа в режиме неопределенности</a:t>
              </a:r>
              <a:endParaRPr lang="en-US" sz="1600" b="1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83901" y="5463245"/>
            <a:ext cx="3444266" cy="795788"/>
            <a:chOff x="5013934" y="4387701"/>
            <a:chExt cx="3444266" cy="795788"/>
          </a:xfrm>
        </p:grpSpPr>
        <p:sp>
          <p:nvSpPr>
            <p:cNvPr id="32" name="TextBox 31"/>
            <p:cNvSpPr txBox="1"/>
            <p:nvPr/>
          </p:nvSpPr>
          <p:spPr>
            <a:xfrm>
              <a:off x="5791200" y="4417852"/>
              <a:ext cx="2667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eorgia" panose="02040502050405020303" pitchFamily="18" charset="0"/>
                </a:rPr>
                <a:t>Способность к творчеству </a:t>
              </a:r>
              <a:r>
                <a:rPr lang="en-US" sz="1600" b="1" dirty="0">
                  <a:latin typeface="Georgia" panose="02040502050405020303" pitchFamily="18" charset="0"/>
                </a:rPr>
                <a:t>/ </a:t>
              </a:r>
              <a:r>
                <a:rPr lang="ru-RU" sz="1600" b="1" dirty="0">
                  <a:latin typeface="Georgia" panose="02040502050405020303" pitchFamily="18" charset="0"/>
                </a:rPr>
                <a:t>эстетика</a:t>
              </a:r>
              <a:endParaRPr lang="en-US" sz="1600" b="1" dirty="0">
                <a:latin typeface="Georgia" panose="02040502050405020303" pitchFamily="18" charset="0"/>
              </a:endParaRPr>
            </a:p>
          </p:txBody>
        </p:sp>
        <p:pic>
          <p:nvPicPr>
            <p:cNvPr id="2067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934" y="4387701"/>
              <a:ext cx="756000" cy="79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6400801" y="5429579"/>
            <a:ext cx="3418367" cy="757893"/>
            <a:chOff x="5028668" y="5224013"/>
            <a:chExt cx="3418367" cy="757893"/>
          </a:xfrm>
        </p:grpSpPr>
        <p:pic>
          <p:nvPicPr>
            <p:cNvPr id="2068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8668" y="5224013"/>
              <a:ext cx="720000" cy="757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5780035" y="5268433"/>
              <a:ext cx="2667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Georgia" panose="02040502050405020303" pitchFamily="18" charset="0"/>
                </a:rPr>
                <a:t>Бережливое производство</a:t>
              </a:r>
              <a:endParaRPr lang="en-US" sz="1600" b="1" dirty="0">
                <a:latin typeface="Georgia" panose="02040502050405020303" pitchFamily="18" charset="0"/>
              </a:endParaRPr>
            </a:p>
          </p:txBody>
        </p:sp>
      </p:grpSp>
      <p:pic>
        <p:nvPicPr>
          <p:cNvPr id="33" name="Изображение 12" descr="MyCom_MailRu_Logos_vertical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242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400" y="252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8</a:t>
            </a:r>
            <a:r>
              <a:rPr lang="ru-RU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 </a:t>
            </a:r>
            <a:r>
              <a:rPr lang="ru-RU" sz="4000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навыков </a:t>
            </a:r>
            <a:r>
              <a:rPr lang="ru-RU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цифровой </a:t>
            </a:r>
            <a:r>
              <a:rPr lang="ru-RU" sz="4000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жизни</a:t>
            </a:r>
            <a:endParaRPr lang="ru-RU" sz="4000" dirty="0">
              <a:solidFill>
                <a:srgbClr val="E7363E"/>
              </a:solidFill>
              <a:latin typeface="Calibri"/>
              <a:ea typeface="PFBeauSansPro-SemiBold" charset="0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73239" y="6383900"/>
            <a:ext cx="31451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Proxima Nova Light" charset="0"/>
                <a:ea typeface="Proxima Nova Light" charset="0"/>
                <a:cs typeface="Proxima Nova Light" charset="0"/>
              </a:rPr>
              <a:t>*Всемирный экономический форум</a:t>
            </a:r>
            <a:r>
              <a:rPr lang="en-US" sz="1300" dirty="0">
                <a:latin typeface="Proxima Nova Light" charset="0"/>
                <a:ea typeface="Proxima Nova Light" charset="0"/>
                <a:cs typeface="Proxima Nova Light" charset="0"/>
              </a:rPr>
              <a:t>’16</a:t>
            </a:r>
            <a:endParaRPr lang="ru-RU" sz="130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5" name="Изображение 12" descr="MyCom_MailRu_Logos_vert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64" y="939168"/>
            <a:ext cx="9766191" cy="54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/>
          </p:cNvSpPr>
          <p:nvPr/>
        </p:nvSpPr>
        <p:spPr bwMode="auto">
          <a:xfrm>
            <a:off x="1941083" y="2739101"/>
            <a:ext cx="2928555" cy="3105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algn="r">
              <a:spcAft>
                <a:spcPts val="2400"/>
              </a:spcAft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25918" y="23994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6933" y="6824305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342691" y="-108381"/>
            <a:ext cx="9650051" cy="15356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36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Топ </a:t>
            </a:r>
            <a:r>
              <a:rPr lang="ru-RU" sz="3600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университетов </a:t>
            </a:r>
            <a:r>
              <a:rPr lang="ru-RU" sz="36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РФ </a:t>
            </a:r>
          </a:p>
          <a:p>
            <a:pPr marL="52916" algn="ctr"/>
            <a:r>
              <a:rPr lang="ru-RU" sz="36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по уровню зарплат выпускников в области ИТ</a:t>
            </a:r>
            <a:endParaRPr lang="en-US" sz="3600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884380"/>
              </p:ext>
            </p:extLst>
          </p:nvPr>
        </p:nvGraphicFramePr>
        <p:xfrm>
          <a:off x="1312007" y="1451779"/>
          <a:ext cx="5664852" cy="5165490"/>
        </p:xfrm>
        <a:graphic>
          <a:graphicData uri="http://schemas.openxmlformats.org/drawingml/2006/table">
            <a:tbl>
              <a:tblPr/>
              <a:tblGrid>
                <a:gridCol w="406376">
                  <a:extLst>
                    <a:ext uri="{9D8B030D-6E8A-4147-A177-3AD203B41FA5}">
                      <a16:colId xmlns="" xmlns:a16="http://schemas.microsoft.com/office/drawing/2014/main" val="3779791788"/>
                    </a:ext>
                  </a:extLst>
                </a:gridCol>
                <a:gridCol w="3263736">
                  <a:extLst>
                    <a:ext uri="{9D8B030D-6E8A-4147-A177-3AD203B41FA5}">
                      <a16:colId xmlns="" xmlns:a16="http://schemas.microsoft.com/office/drawing/2014/main" val="1360548664"/>
                    </a:ext>
                  </a:extLst>
                </a:gridCol>
                <a:gridCol w="914815">
                  <a:extLst>
                    <a:ext uri="{9D8B030D-6E8A-4147-A177-3AD203B41FA5}">
                      <a16:colId xmlns="" xmlns:a16="http://schemas.microsoft.com/office/drawing/2014/main" val="3401660521"/>
                    </a:ext>
                  </a:extLst>
                </a:gridCol>
                <a:gridCol w="1079925">
                  <a:extLst>
                    <a:ext uri="{9D8B030D-6E8A-4147-A177-3AD203B41FA5}">
                      <a16:colId xmlns="" xmlns:a16="http://schemas.microsoft.com/office/drawing/2014/main" val="36967840"/>
                    </a:ext>
                  </a:extLst>
                </a:gridCol>
              </a:tblGrid>
              <a:tr h="563541"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>
                          <a:effectLst/>
                        </a:rPr>
                        <a:t>1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Московский физико-технический институт (государственный университет)</a:t>
                      </a:r>
                    </a:p>
                    <a:p>
                      <a:pPr fontAlgn="t"/>
                      <a:r>
                        <a:rPr lang="ru-RU" sz="1100" b="0" dirty="0">
                          <a:solidFill>
                            <a:srgbClr val="969696"/>
                          </a:solidFill>
                          <a:effectLst/>
                        </a:rPr>
                        <a:t>Москва</a:t>
                      </a:r>
                      <a:endParaRPr lang="ru-RU" sz="1100" dirty="0">
                        <a:effectLst/>
                      </a:endParaRPr>
                    </a:p>
                  </a:txBody>
                  <a:tcPr marL="25568" marR="21307" marT="12784" marB="319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136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 Р</a:t>
                      </a:r>
                    </a:p>
                    <a:p>
                      <a:pPr algn="ctr" fontAlgn="t"/>
                      <a:r>
                        <a:rPr lang="ru-RU" sz="1100" b="0" dirty="0" smtClean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6 000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568" marR="88776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93,5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7893085"/>
                  </a:ext>
                </a:extLst>
              </a:tr>
              <a:tr h="563541"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>
                          <a:effectLst/>
                        </a:rPr>
                        <a:t>2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Национальный исследовательский ядерный университет «МИФИ»</a:t>
                      </a:r>
                    </a:p>
                    <a:p>
                      <a:pPr fontAlgn="t"/>
                      <a:r>
                        <a:rPr lang="ru-RU" sz="1100" b="0">
                          <a:solidFill>
                            <a:srgbClr val="969696"/>
                          </a:solidFill>
                          <a:effectLst/>
                        </a:rPr>
                        <a:t>Москва</a:t>
                      </a:r>
                      <a:endParaRPr lang="ru-RU" sz="1100">
                        <a:effectLst/>
                      </a:endParaRPr>
                    </a:p>
                  </a:txBody>
                  <a:tcPr marL="25568" marR="21307" marT="12784" marB="319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110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10 000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568" marR="88776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90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83607686"/>
                  </a:ext>
                </a:extLst>
              </a:tr>
              <a:tr h="563541">
                <a:tc>
                  <a:txBody>
                    <a:bodyPr/>
                    <a:lstStyle/>
                    <a:p>
                      <a:pPr algn="r" fontAlgn="t"/>
                      <a:endParaRPr lang="ru-RU" sz="1100" b="0">
                        <a:effectLst/>
                      </a:endParaRP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Московский государственный технический университет имени Н.Э. Баумана</a:t>
                      </a:r>
                    </a:p>
                    <a:p>
                      <a:pPr fontAlgn="t"/>
                      <a:r>
                        <a:rPr lang="ru-RU" sz="1100" b="0">
                          <a:solidFill>
                            <a:srgbClr val="969696"/>
                          </a:solidFill>
                          <a:effectLst/>
                        </a:rPr>
                        <a:t>Москва</a:t>
                      </a:r>
                      <a:endParaRPr lang="ru-RU" sz="1100">
                        <a:effectLst/>
                      </a:endParaRPr>
                    </a:p>
                  </a:txBody>
                  <a:tcPr marL="25568" marR="21307" marT="12784" marB="319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110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10 000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568" marR="88776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88,1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3448194"/>
                  </a:ext>
                </a:extLst>
              </a:tr>
              <a:tr h="432988"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>
                          <a:effectLst/>
                        </a:rPr>
                        <a:t>3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Университет ИТМО</a:t>
                      </a:r>
                    </a:p>
                    <a:p>
                      <a:pPr fontAlgn="t"/>
                      <a:r>
                        <a:rPr lang="ru-RU" sz="1100" b="0" dirty="0">
                          <a:solidFill>
                            <a:srgbClr val="969696"/>
                          </a:solidFill>
                          <a:effectLst/>
                        </a:rPr>
                        <a:t>Санкт-Петербург</a:t>
                      </a:r>
                      <a:endParaRPr lang="ru-RU" sz="1100" dirty="0">
                        <a:effectLst/>
                      </a:endParaRPr>
                    </a:p>
                  </a:txBody>
                  <a:tcPr marL="25568" marR="21307" marT="12784" marB="319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98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11 000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568" marR="88776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88,6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2120014"/>
                  </a:ext>
                </a:extLst>
              </a:tr>
              <a:tr h="563541"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>
                          <a:effectLst/>
                        </a:rPr>
                        <a:t>4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Московский государственный университет имени М.В. Ломоносова</a:t>
                      </a:r>
                    </a:p>
                    <a:p>
                      <a:pPr fontAlgn="t"/>
                      <a:r>
                        <a:rPr lang="ru-RU" sz="1100" b="0">
                          <a:solidFill>
                            <a:srgbClr val="969696"/>
                          </a:solidFill>
                          <a:effectLst/>
                        </a:rPr>
                        <a:t>Москва</a:t>
                      </a:r>
                      <a:endParaRPr lang="ru-RU" sz="1100">
                        <a:effectLst/>
                      </a:endParaRPr>
                    </a:p>
                  </a:txBody>
                  <a:tcPr marL="25568" marR="21307" marT="12784" marB="319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95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5 000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568" marR="88776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86,9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5510961"/>
                  </a:ext>
                </a:extLst>
              </a:tr>
              <a:tr h="563541"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>
                          <a:effectLst/>
                        </a:rPr>
                        <a:t>5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Новосибирский национальный исследовательский государственный университет</a:t>
                      </a:r>
                    </a:p>
                    <a:p>
                      <a:pPr fontAlgn="t"/>
                      <a:r>
                        <a:rPr lang="ru-RU" sz="1100" b="0">
                          <a:solidFill>
                            <a:srgbClr val="969696"/>
                          </a:solidFill>
                          <a:effectLst/>
                        </a:rPr>
                        <a:t>Новосибирск</a:t>
                      </a:r>
                      <a:endParaRPr lang="ru-RU" sz="1100">
                        <a:effectLst/>
                      </a:endParaRPr>
                    </a:p>
                  </a:txBody>
                  <a:tcPr marL="25568" marR="21307" marT="12784" marB="319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90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5 000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568" marR="88776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81,1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34094831"/>
                  </a:ext>
                </a:extLst>
              </a:tr>
              <a:tr h="615655"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>
                          <a:effectLst/>
                        </a:rPr>
                        <a:t>6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Национальный исследовательский университет «Московский энергетический институт»</a:t>
                      </a:r>
                    </a:p>
                    <a:p>
                      <a:pPr fontAlgn="t"/>
                      <a:r>
                        <a:rPr lang="ru-RU" sz="1100" b="0">
                          <a:solidFill>
                            <a:srgbClr val="969696"/>
                          </a:solidFill>
                          <a:effectLst/>
                        </a:rPr>
                        <a:t>Москва</a:t>
                      </a:r>
                      <a:endParaRPr lang="ru-RU" sz="1100">
                        <a:effectLst/>
                      </a:endParaRPr>
                    </a:p>
                  </a:txBody>
                  <a:tcPr marL="25568" marR="21307" marT="12784" marB="319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87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3 000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568" marR="88776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74,9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1852125"/>
                  </a:ext>
                </a:extLst>
              </a:tr>
              <a:tr h="735601"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>
                          <a:effectLst/>
                        </a:rPr>
                        <a:t>7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Национальный исследовательский университет «Высшая школа экономики» (Московский институт электроники и математики им. А.Н. Тихонова)</a:t>
                      </a:r>
                    </a:p>
                    <a:p>
                      <a:pPr fontAlgn="t"/>
                      <a:r>
                        <a:rPr lang="ru-RU" sz="1100" b="0">
                          <a:solidFill>
                            <a:srgbClr val="969696"/>
                          </a:solidFill>
                          <a:effectLst/>
                        </a:rPr>
                        <a:t>Москва</a:t>
                      </a:r>
                      <a:endParaRPr lang="ru-RU" sz="1100">
                        <a:effectLst/>
                      </a:endParaRPr>
                    </a:p>
                  </a:txBody>
                  <a:tcPr marL="25568" marR="21307" marT="12784" marB="319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85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3 000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568" marR="88776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78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3572543"/>
                  </a:ext>
                </a:extLst>
              </a:tr>
              <a:tr h="563541">
                <a:tc>
                  <a:txBody>
                    <a:bodyPr/>
                    <a:lstStyle/>
                    <a:p>
                      <a:pPr algn="r" fontAlgn="t"/>
                      <a:endParaRPr lang="ru-RU" sz="1100" b="0">
                        <a:effectLst/>
                      </a:endParaRP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Санкт-Петербургский государственный университет аэрокосмического приборостроения</a:t>
                      </a:r>
                    </a:p>
                    <a:p>
                      <a:pPr fontAlgn="t"/>
                      <a:r>
                        <a:rPr lang="ru-RU" sz="1100" b="0">
                          <a:solidFill>
                            <a:srgbClr val="969696"/>
                          </a:solidFill>
                          <a:effectLst/>
                        </a:rPr>
                        <a:t>Санкт-Петербург</a:t>
                      </a:r>
                      <a:endParaRPr lang="ru-RU" sz="1100">
                        <a:effectLst/>
                      </a:endParaRPr>
                    </a:p>
                  </a:txBody>
                  <a:tcPr marL="25568" marR="21307" marT="12784" marB="319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85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2 000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568" marR="88776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90,4</a:t>
                      </a:r>
                    </a:p>
                  </a:txBody>
                  <a:tcPr marL="25568" marR="25568" marT="12784" marB="1278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5302898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696559"/>
              </p:ext>
            </p:extLst>
          </p:nvPr>
        </p:nvGraphicFramePr>
        <p:xfrm>
          <a:off x="6628517" y="1427225"/>
          <a:ext cx="4951839" cy="5073470"/>
        </p:xfrm>
        <a:graphic>
          <a:graphicData uri="http://schemas.openxmlformats.org/drawingml/2006/table">
            <a:tbl>
              <a:tblPr/>
              <a:tblGrid>
                <a:gridCol w="326276">
                  <a:extLst>
                    <a:ext uri="{9D8B030D-6E8A-4147-A177-3AD203B41FA5}">
                      <a16:colId xmlns="" xmlns:a16="http://schemas.microsoft.com/office/drawing/2014/main" val="433280775"/>
                    </a:ext>
                  </a:extLst>
                </a:gridCol>
                <a:gridCol w="2870912">
                  <a:extLst>
                    <a:ext uri="{9D8B030D-6E8A-4147-A177-3AD203B41FA5}">
                      <a16:colId xmlns="" xmlns:a16="http://schemas.microsoft.com/office/drawing/2014/main" val="3478561236"/>
                    </a:ext>
                  </a:extLst>
                </a:gridCol>
                <a:gridCol w="970659">
                  <a:extLst>
                    <a:ext uri="{9D8B030D-6E8A-4147-A177-3AD203B41FA5}">
                      <a16:colId xmlns="" xmlns:a16="http://schemas.microsoft.com/office/drawing/2014/main" val="3885039585"/>
                    </a:ext>
                  </a:extLst>
                </a:gridCol>
                <a:gridCol w="783992">
                  <a:extLst>
                    <a:ext uri="{9D8B030D-6E8A-4147-A177-3AD203B41FA5}">
                      <a16:colId xmlns="" xmlns:a16="http://schemas.microsoft.com/office/drawing/2014/main" val="1580392563"/>
                    </a:ext>
                  </a:extLst>
                </a:gridCol>
              </a:tblGrid>
              <a:tr h="748339"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dirty="0">
                          <a:effectLst/>
                        </a:rPr>
                        <a:t>8</a:t>
                      </a: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Пермский государственный национальный исследовательский университет</a:t>
                      </a:r>
                    </a:p>
                    <a:p>
                      <a:pPr fontAlgn="t"/>
                      <a:r>
                        <a:rPr lang="ru-RU" sz="1100" b="0" dirty="0">
                          <a:solidFill>
                            <a:srgbClr val="969696"/>
                          </a:solidFill>
                          <a:effectLst/>
                        </a:rPr>
                        <a:t>Пермь</a:t>
                      </a:r>
                      <a:endParaRPr lang="ru-RU" sz="1100" dirty="0">
                        <a:effectLst/>
                      </a:endParaRPr>
                    </a:p>
                  </a:txBody>
                  <a:tcPr marL="32733" marR="27279" marT="16367" marB="409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83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 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FA6464"/>
                          </a:solidFill>
                          <a:effectLst/>
                        </a:rPr>
                        <a:t>-7 000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2733" marR="113659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78</a:t>
                      </a: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7066873"/>
                  </a:ext>
                </a:extLst>
              </a:tr>
              <a:tr h="748339">
                <a:tc>
                  <a:txBody>
                    <a:bodyPr/>
                    <a:lstStyle/>
                    <a:p>
                      <a:pPr algn="r" fontAlgn="t"/>
                      <a:endParaRPr lang="ru-RU" sz="1100" b="0">
                        <a:effectLst/>
                      </a:endParaRP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Московский авиационный институт (Национальный исследовательский университет)</a:t>
                      </a:r>
                    </a:p>
                    <a:p>
                      <a:pPr fontAlgn="t"/>
                      <a:r>
                        <a:rPr lang="ru-RU" sz="1100" b="0" dirty="0">
                          <a:solidFill>
                            <a:srgbClr val="969696"/>
                          </a:solidFill>
                          <a:effectLst/>
                        </a:rPr>
                        <a:t>Москва</a:t>
                      </a:r>
                      <a:endParaRPr lang="ru-RU" sz="1100" dirty="0">
                        <a:effectLst/>
                      </a:endParaRPr>
                    </a:p>
                  </a:txBody>
                  <a:tcPr marL="32733" marR="27279" marT="16367" marB="409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83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 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4 000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2733" marR="113659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75</a:t>
                      </a: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7991588"/>
                  </a:ext>
                </a:extLst>
              </a:tr>
              <a:tr h="748339">
                <a:tc>
                  <a:txBody>
                    <a:bodyPr/>
                    <a:lstStyle/>
                    <a:p>
                      <a:pPr algn="r" fontAlgn="t"/>
                      <a:endParaRPr lang="ru-RU" sz="1100" b="0">
                        <a:effectLst/>
                      </a:endParaRP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Национальный исследовательский университет «Московский институт электронной техники»</a:t>
                      </a:r>
                    </a:p>
                    <a:p>
                      <a:pPr fontAlgn="t"/>
                      <a:r>
                        <a:rPr lang="ru-RU" sz="1100" b="0" dirty="0">
                          <a:solidFill>
                            <a:srgbClr val="969696"/>
                          </a:solidFill>
                          <a:effectLst/>
                        </a:rPr>
                        <a:t>Москва</a:t>
                      </a:r>
                      <a:endParaRPr lang="ru-RU" sz="1100" dirty="0">
                        <a:effectLst/>
                      </a:endParaRPr>
                    </a:p>
                  </a:txBody>
                  <a:tcPr marL="32733" marR="27279" marT="16367" marB="409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83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 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2 000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2733" marR="113659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79</a:t>
                      </a: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8921499"/>
                  </a:ext>
                </a:extLst>
              </a:tr>
              <a:tr h="579919">
                <a:tc>
                  <a:txBody>
                    <a:bodyPr/>
                    <a:lstStyle/>
                    <a:p>
                      <a:pPr algn="r" fontAlgn="t"/>
                      <a:endParaRPr lang="ru-RU" sz="1100" b="0">
                        <a:effectLst/>
                      </a:endParaRP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Национальный исследовательский технологический университет «</a:t>
                      </a:r>
                      <a:r>
                        <a:rPr lang="ru-RU" sz="1100" b="0" dirty="0" err="1">
                          <a:solidFill>
                            <a:srgbClr val="000000"/>
                          </a:solidFill>
                          <a:effectLst/>
                        </a:rPr>
                        <a:t>МИСиС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»</a:t>
                      </a:r>
                    </a:p>
                    <a:p>
                      <a:pPr fontAlgn="t"/>
                      <a:r>
                        <a:rPr lang="ru-RU" sz="1100" b="0" dirty="0">
                          <a:solidFill>
                            <a:srgbClr val="969696"/>
                          </a:solidFill>
                          <a:effectLst/>
                        </a:rPr>
                        <a:t>Москва</a:t>
                      </a:r>
                      <a:endParaRPr lang="ru-RU" sz="1100" dirty="0">
                        <a:effectLst/>
                      </a:endParaRPr>
                    </a:p>
                  </a:txBody>
                  <a:tcPr marL="32733" marR="27279" marT="16367" marB="409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83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 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3 000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2733" marR="113659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80,8</a:t>
                      </a: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6478248"/>
                  </a:ext>
                </a:extLst>
              </a:tr>
              <a:tr h="920276"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>
                          <a:effectLst/>
                        </a:rPr>
                        <a:t>9</a:t>
                      </a: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Нижегородский государственный университет им. Н.И. Лобачевского (Национальный исследовательский университет)</a:t>
                      </a:r>
                    </a:p>
                    <a:p>
                      <a:pPr fontAlgn="t"/>
                      <a:r>
                        <a:rPr lang="ru-RU" sz="1100" b="0" dirty="0">
                          <a:solidFill>
                            <a:srgbClr val="969696"/>
                          </a:solidFill>
                          <a:effectLst/>
                        </a:rPr>
                        <a:t>Нижний Новгород</a:t>
                      </a:r>
                      <a:endParaRPr lang="ru-RU" sz="1100" dirty="0">
                        <a:effectLst/>
                      </a:endParaRPr>
                    </a:p>
                  </a:txBody>
                  <a:tcPr marL="32733" marR="27279" marT="16367" marB="409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82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 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</a:txBody>
                  <a:tcPr marL="32733" marR="113659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70,8</a:t>
                      </a: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0225842"/>
                  </a:ext>
                </a:extLst>
              </a:tr>
              <a:tr h="748339">
                <a:tc>
                  <a:txBody>
                    <a:bodyPr/>
                    <a:lstStyle/>
                    <a:p>
                      <a:pPr algn="r" fontAlgn="t"/>
                      <a:endParaRPr lang="ru-RU" sz="1100" b="0">
                        <a:effectLst/>
                      </a:endParaRP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Уральский федеральный университет имени первого Президента России Б.Н. Ельцина</a:t>
                      </a:r>
                    </a:p>
                    <a:p>
                      <a:pPr fontAlgn="t"/>
                      <a:r>
                        <a:rPr lang="ru-RU" sz="1100" b="0" dirty="0">
                          <a:solidFill>
                            <a:srgbClr val="969696"/>
                          </a:solidFill>
                          <a:effectLst/>
                        </a:rPr>
                        <a:t>Екатеринбург</a:t>
                      </a:r>
                      <a:endParaRPr lang="ru-RU" sz="1100" dirty="0">
                        <a:effectLst/>
                      </a:endParaRPr>
                    </a:p>
                  </a:txBody>
                  <a:tcPr marL="32733" marR="27279" marT="16367" marB="409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82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 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2 000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2733" marR="113659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76,2</a:t>
                      </a: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8000411"/>
                  </a:ext>
                </a:extLst>
              </a:tr>
              <a:tr h="579919"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>
                          <a:effectLst/>
                        </a:rPr>
                        <a:t>10</a:t>
                      </a: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>
                          <a:solidFill>
                            <a:srgbClr val="000000"/>
                          </a:solidFill>
                          <a:effectLst/>
                        </a:rPr>
                        <a:t>Казанский (Приволжский) федеральный университет</a:t>
                      </a:r>
                    </a:p>
                    <a:p>
                      <a:pPr fontAlgn="t"/>
                      <a:r>
                        <a:rPr lang="ru-RU" sz="1100" b="0">
                          <a:solidFill>
                            <a:srgbClr val="969696"/>
                          </a:solidFill>
                          <a:effectLst/>
                        </a:rPr>
                        <a:t>Казань</a:t>
                      </a:r>
                      <a:endParaRPr lang="ru-RU" sz="1100">
                        <a:effectLst/>
                      </a:endParaRPr>
                    </a:p>
                  </a:txBody>
                  <a:tcPr marL="32733" marR="27279" marT="16367" marB="4091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81 </a:t>
                      </a: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</a:rPr>
                        <a:t>000 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Р</a:t>
                      </a:r>
                    </a:p>
                    <a:p>
                      <a:pPr algn="ctr" fontAlgn="t"/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+</a:t>
                      </a: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>
                          <a:solidFill>
                            <a:srgbClr val="128B27"/>
                          </a:solidFill>
                          <a:effectLst/>
                        </a:rPr>
                        <a:t>5 000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2733" marR="113659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</a:rPr>
                        <a:t>80</a:t>
                      </a:r>
                    </a:p>
                  </a:txBody>
                  <a:tcPr marL="32733" marR="32733" marT="16367" marB="163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5816747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121077" y="6516306"/>
            <a:ext cx="199695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 smtClean="0">
                <a:latin typeface="Proxima Nova Light" charset="0"/>
                <a:ea typeface="Proxima Nova Light" charset="0"/>
                <a:cs typeface="Proxima Nova Light" charset="0"/>
              </a:rPr>
              <a:t>*Портал </a:t>
            </a:r>
            <a:r>
              <a:rPr lang="en-US" sz="1300" dirty="0" smtClean="0">
                <a:latin typeface="Proxima Nova Light" charset="0"/>
                <a:ea typeface="Proxima Nova Light" charset="0"/>
                <a:cs typeface="Proxima Nova Light" charset="0"/>
              </a:rPr>
              <a:t>SuperJob.ru’17</a:t>
            </a:r>
            <a:endParaRPr lang="ru-RU" sz="130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3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2359" y="2760928"/>
            <a:ext cx="92241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spc="1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IT ДЛЯ ШКОЛЬНИКОВ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659" y="91062"/>
            <a:ext cx="12007589" cy="6671245"/>
          </a:xfrm>
          <a:prstGeom prst="rect">
            <a:avLst/>
          </a:prstGeom>
          <a:noFill/>
          <a:ln w="381000" cmpd="sng">
            <a:solidFill>
              <a:srgbClr val="FC2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6347" y="2760928"/>
            <a:ext cx="10298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IT </a:t>
            </a:r>
            <a:r>
              <a:rPr lang="ru-RU" sz="4000" dirty="0" smtClean="0">
                <a:solidFill>
                  <a:schemeClr val="bg1"/>
                </a:solidFill>
              </a:rPr>
              <a:t>сфера – лучшая возможность быть на волне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6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can_0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561"/>
            <a:ext cx="12192000" cy="81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02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/>
          </p:cNvSpPr>
          <p:nvPr/>
        </p:nvSpPr>
        <p:spPr bwMode="auto">
          <a:xfrm>
            <a:off x="1941083" y="2739101"/>
            <a:ext cx="2928555" cy="3105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algn="r">
              <a:spcAft>
                <a:spcPts val="2400"/>
              </a:spcAft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25918" y="23994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6933" y="6728178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74394" y="4058857"/>
            <a:ext cx="4461933" cy="239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Product-</a:t>
            </a: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менеджер: 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чувствующий лидер</a:t>
            </a:r>
          </a:p>
          <a:p>
            <a:pPr algn="just" fontAlgn="base"/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Этот человек лучше всех понимает потребности аудитории и знает, как их удовлетворить. </a:t>
            </a:r>
            <a:r>
              <a:rPr lang="ru-RU" sz="186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Product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-менеджер умеет общаться с аудиторией и коллегами, владеет особой мантрой покоя и знает, как превратить идею в готовую разработку.</a:t>
            </a:r>
            <a:endParaRPr lang="ru-RU" sz="1867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03016" y="1488521"/>
            <a:ext cx="5264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60007" y="4002696"/>
            <a:ext cx="5249333" cy="210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Data</a:t>
            </a: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1867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scientist</a:t>
            </a: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: 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программист-исследователь</a:t>
            </a:r>
          </a:p>
          <a:p>
            <a:pPr algn="just"/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Ежедневно через серверы компании Mail.Ru </a:t>
            </a:r>
            <a:r>
              <a:rPr lang="ru-RU" sz="1867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Group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проходят сотни терабайт данных. Эту информацию нужно уметь анализировать и строить на её основе различные модели и прогнозы. Этим занимаются специалисты по анализу данных и машинному обучению.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7" r="25374"/>
          <a:stretch/>
        </p:blipFill>
        <p:spPr>
          <a:xfrm>
            <a:off x="2100303" y="1140227"/>
            <a:ext cx="2868688" cy="3106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4" t="-410" r="28320" b="410"/>
          <a:stretch/>
        </p:blipFill>
        <p:spPr>
          <a:xfrm>
            <a:off x="7565413" y="1142714"/>
            <a:ext cx="2462599" cy="2971437"/>
          </a:xfrm>
          <a:prstGeom prst="rect">
            <a:avLst/>
          </a:prstGeom>
        </p:spPr>
      </p:pic>
      <p:pic>
        <p:nvPicPr>
          <p:cNvPr id="1030" name="Picture 6" descr="Image result for учеба.ру лог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7" y="1197706"/>
            <a:ext cx="853500" cy="19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>
            <a:spLocks/>
          </p:cNvSpPr>
          <p:nvPr/>
        </p:nvSpPr>
        <p:spPr bwMode="auto">
          <a:xfrm>
            <a:off x="982754" y="126851"/>
            <a:ext cx="10209558" cy="6771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Цифровые Герои</a:t>
            </a:r>
            <a:endParaRPr lang="en-US" sz="4000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39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/>
          </p:cNvSpPr>
          <p:nvPr/>
        </p:nvSpPr>
        <p:spPr bwMode="auto">
          <a:xfrm>
            <a:off x="1941083" y="2739101"/>
            <a:ext cx="2928555" cy="3105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algn="r">
              <a:spcAft>
                <a:spcPts val="2400"/>
              </a:spcAft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25918" y="23994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6933" y="6728178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2623" y="3812713"/>
            <a:ext cx="4418959" cy="267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867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Backend</a:t>
            </a: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-разработчик: 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пламенный мотор</a:t>
            </a:r>
          </a:p>
          <a:p>
            <a:pPr algn="just" fontAlgn="base"/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Автомобиль или самолет может быть очень красивым, — но если у него нет двигателя, это просто муляж. И о продуктах в сфере IT можно сказать то же самое. «Моторами» в этой области занимаются </a:t>
            </a:r>
            <a:r>
              <a:rPr lang="ru-RU" sz="1867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бэкенд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-разработчики: люди, которые создают живое сердце любого сайта.</a:t>
            </a:r>
            <a:endParaRPr lang="ru-RU" sz="1867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49579" y="3833007"/>
            <a:ext cx="4515428" cy="267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867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Frontend</a:t>
            </a:r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-разработчик: 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ловкий ниндзя</a:t>
            </a:r>
          </a:p>
          <a:p>
            <a:pPr algn="just" fontAlgn="base"/>
            <a:r>
              <a:rPr lang="ru-RU" sz="1867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Frontend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-разработчик — это программист, который стоит ближе всех к пользователю. Именно он отвечает за всю магию на сайтах — чтобы работали формы, нажимались кнопочки, выпадали нужные пункты меню, листались фотографии и красиво прокручивались страницы.</a:t>
            </a:r>
            <a:endParaRPr lang="ru-RU" sz="1867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1" r="22773"/>
          <a:stretch/>
        </p:blipFill>
        <p:spPr>
          <a:xfrm>
            <a:off x="7375501" y="1135007"/>
            <a:ext cx="2775833" cy="2669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r="26176"/>
          <a:stretch/>
        </p:blipFill>
        <p:spPr>
          <a:xfrm>
            <a:off x="2345406" y="1142712"/>
            <a:ext cx="2562743" cy="2692411"/>
          </a:xfrm>
          <a:prstGeom prst="rect">
            <a:avLst/>
          </a:prstGeom>
        </p:spPr>
      </p:pic>
      <p:pic>
        <p:nvPicPr>
          <p:cNvPr id="15" name="Picture 6" descr="Image result for учеба.ру лог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7" y="1197706"/>
            <a:ext cx="853500" cy="19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982754" y="126851"/>
            <a:ext cx="10209558" cy="6771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Цифровые Герои</a:t>
            </a:r>
            <a:endParaRPr lang="en-US" sz="4000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3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/>
          </p:cNvSpPr>
          <p:nvPr/>
        </p:nvSpPr>
        <p:spPr bwMode="auto">
          <a:xfrm>
            <a:off x="1941083" y="2739101"/>
            <a:ext cx="2928555" cy="3105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algn="r">
              <a:spcAft>
                <a:spcPts val="2400"/>
              </a:spcAft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25918" y="23994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6933" y="6728178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21053" y="3971460"/>
            <a:ext cx="5264051" cy="267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Мобильный разработчик: 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самый модный программист</a:t>
            </a:r>
          </a:p>
          <a:p>
            <a:pPr algn="just"/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Разработчикам мобильных приложений приходится одновременно быть и программистами, и дизайнерами. Эта сфера — одна из самых модных и перспективных в IT. Именно в мобильной разработке появляются главные новинки будущего, такие как жестовый и голосовой интерфейс.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66327" y="3971460"/>
            <a:ext cx="4329019" cy="210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Продуктовый дизайнер: 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многорукий проектировщик</a:t>
            </a:r>
          </a:p>
          <a:p>
            <a:pPr algn="just"/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Продуктовый дизайнер создаёт внешний вид и интерфейс любого IT-продукта и определяет то, как миллионы интернет-пользователей будут с ним взаимодействовать.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r="25504"/>
          <a:stretch/>
        </p:blipFill>
        <p:spPr>
          <a:xfrm>
            <a:off x="7526588" y="1142713"/>
            <a:ext cx="2626768" cy="27958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2" r="24078"/>
          <a:stretch/>
        </p:blipFill>
        <p:spPr>
          <a:xfrm>
            <a:off x="2025215" y="1142713"/>
            <a:ext cx="2886215" cy="2871355"/>
          </a:xfrm>
          <a:prstGeom prst="rect">
            <a:avLst/>
          </a:prstGeom>
        </p:spPr>
      </p:pic>
      <p:pic>
        <p:nvPicPr>
          <p:cNvPr id="15" name="Picture 6" descr="Image result for учеба.ру лог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7" y="1197706"/>
            <a:ext cx="853500" cy="19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982754" y="126851"/>
            <a:ext cx="10209558" cy="6771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Цифровые Герои</a:t>
            </a:r>
            <a:endParaRPr lang="en-US" sz="4000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7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/>
          </p:cNvSpPr>
          <p:nvPr/>
        </p:nvSpPr>
        <p:spPr bwMode="auto">
          <a:xfrm>
            <a:off x="1941083" y="2739101"/>
            <a:ext cx="2928555" cy="3105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algn="r">
              <a:spcAft>
                <a:spcPts val="2400"/>
              </a:spcAft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0" y="13768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6933" y="6728178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74394" y="4217960"/>
            <a:ext cx="4461933" cy="210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867" b="1" dirty="0"/>
              <a:t>Гейм-дизайнер: </a:t>
            </a:r>
            <a:r>
              <a:rPr lang="ru-RU" sz="1867" dirty="0"/>
              <a:t>сознательный геймер</a:t>
            </a:r>
          </a:p>
          <a:p>
            <a:pPr algn="just" fontAlgn="base"/>
            <a:r>
              <a:rPr lang="ru-RU" sz="1867" dirty="0"/>
              <a:t>Работа гейм-дизайнера совсем не похожа на работу художника или иллюстратора. Он ничего не рисует, а придумывает и проектирует игровые миры. И да, он очень, очень много играет в компьютерные игры.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03017" y="4215015"/>
            <a:ext cx="4679169" cy="239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/>
              <a:t>Разработчик игр: </a:t>
            </a:r>
            <a:r>
              <a:rPr lang="ru-RU" sz="1867" dirty="0"/>
              <a:t>изобретательный программист</a:t>
            </a:r>
          </a:p>
          <a:p>
            <a:pPr algn="just"/>
            <a:r>
              <a:rPr lang="ru-RU" sz="1867" dirty="0"/>
              <a:t>Он умеет создавать игры своими собственными руками: программировать виртуальные миры, заставлять объекты двигаться и взаимодействовать и даже наделять персонажей искусственным интеллектом.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4" r="30294"/>
          <a:stretch/>
        </p:blipFill>
        <p:spPr>
          <a:xfrm>
            <a:off x="1776431" y="1142713"/>
            <a:ext cx="3368748" cy="3149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8" r="28825"/>
          <a:stretch/>
        </p:blipFill>
        <p:spPr>
          <a:xfrm>
            <a:off x="7130784" y="1141297"/>
            <a:ext cx="2697473" cy="3116012"/>
          </a:xfrm>
          <a:prstGeom prst="rect">
            <a:avLst/>
          </a:prstGeom>
        </p:spPr>
      </p:pic>
      <p:pic>
        <p:nvPicPr>
          <p:cNvPr id="11" name="Picture 6" descr="Image result for учеба.ру лог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7" y="1197706"/>
            <a:ext cx="853500" cy="19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>
            <a:spLocks/>
          </p:cNvSpPr>
          <p:nvPr/>
        </p:nvSpPr>
        <p:spPr bwMode="auto">
          <a:xfrm>
            <a:off x="982754" y="126851"/>
            <a:ext cx="10209558" cy="6771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Цифровые Герои</a:t>
            </a:r>
            <a:endParaRPr lang="en-US" sz="4000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8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9clas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6008"/>
            <a:ext cx="12192000" cy="854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7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/>
          </p:cNvSpPr>
          <p:nvPr/>
        </p:nvSpPr>
        <p:spPr bwMode="auto">
          <a:xfrm>
            <a:off x="1941083" y="2739101"/>
            <a:ext cx="2928555" cy="3105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algn="r">
              <a:spcAft>
                <a:spcPts val="2400"/>
              </a:spcAft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25918" y="23994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6933" y="6728178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74392" y="3981760"/>
            <a:ext cx="4461933" cy="239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867" b="1" dirty="0"/>
              <a:t>Специалист по тестированию: </a:t>
            </a:r>
            <a:r>
              <a:rPr lang="ru-RU" sz="1867" dirty="0"/>
              <a:t>внутренний </a:t>
            </a:r>
            <a:r>
              <a:rPr lang="ru-RU" sz="1867" dirty="0" err="1"/>
              <a:t>перфекционист</a:t>
            </a:r>
            <a:endParaRPr lang="ru-RU" sz="1867" dirty="0"/>
          </a:p>
          <a:p>
            <a:pPr algn="just" fontAlgn="base"/>
            <a:r>
              <a:rPr lang="ru-RU" sz="1867" dirty="0"/>
              <a:t>Специалист по тестированию программного обеспечения — одна из главных фигур в рамках любого IT-проекта. Ведь только он может найти все, даже самые малозаметные, на первый взгляд, ошибки, и помочь их исправить.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20194" y="3981760"/>
            <a:ext cx="4318772" cy="210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867" b="1" dirty="0"/>
              <a:t>Специалист по информационной безопасности: </a:t>
            </a:r>
            <a:r>
              <a:rPr lang="ru-RU" sz="1867" dirty="0"/>
              <a:t>мыслить как хакер</a:t>
            </a:r>
          </a:p>
          <a:p>
            <a:pPr algn="just" fontAlgn="base"/>
            <a:r>
              <a:rPr lang="ru-RU" sz="1867" dirty="0"/>
              <a:t>Эти парни знают, кто такие хакеры и как с ними бороться. Они умеют взламывать даже самые защищенные системы, но делают это по заказу их создателей.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9" r="33529"/>
          <a:stretch/>
        </p:blipFill>
        <p:spPr>
          <a:xfrm>
            <a:off x="2144428" y="1142714"/>
            <a:ext cx="2521865" cy="28056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5" t="3305" r="31303"/>
          <a:stretch/>
        </p:blipFill>
        <p:spPr>
          <a:xfrm>
            <a:off x="7597761" y="1062801"/>
            <a:ext cx="3090651" cy="2965508"/>
          </a:xfrm>
          <a:prstGeom prst="rect">
            <a:avLst/>
          </a:prstGeom>
        </p:spPr>
      </p:pic>
      <p:pic>
        <p:nvPicPr>
          <p:cNvPr id="11" name="Picture 6" descr="Image result for учеба.ру лог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7" y="1197706"/>
            <a:ext cx="853500" cy="19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>
            <a:spLocks/>
          </p:cNvSpPr>
          <p:nvPr/>
        </p:nvSpPr>
        <p:spPr bwMode="auto">
          <a:xfrm>
            <a:off x="982754" y="126851"/>
            <a:ext cx="10209558" cy="6771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Цифровые Герои</a:t>
            </a:r>
            <a:endParaRPr lang="en-US" sz="4000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28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/>
          </p:cNvSpPr>
          <p:nvPr/>
        </p:nvSpPr>
        <p:spPr bwMode="auto">
          <a:xfrm>
            <a:off x="1941083" y="2739101"/>
            <a:ext cx="2928555" cy="3105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algn="r">
              <a:spcAft>
                <a:spcPts val="2400"/>
              </a:spcAft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25918" y="23994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86218" y="5424821"/>
            <a:ext cx="6758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Узнай подробнее о том, какой цифровой герой Ты</a:t>
            </a:r>
          </a:p>
          <a:p>
            <a:pPr algn="ctr"/>
            <a:r>
              <a:rPr lang="ru-RU" sz="2400" dirty="0"/>
              <a:t>на </a:t>
            </a:r>
            <a:r>
              <a:rPr lang="ru-RU" sz="2400" dirty="0">
                <a:solidFill>
                  <a:srgbClr val="FF0000"/>
                </a:solidFill>
              </a:rPr>
              <a:t>it.mail.ru/</a:t>
            </a:r>
            <a:r>
              <a:rPr lang="ru-RU" sz="2400" dirty="0" err="1">
                <a:solidFill>
                  <a:srgbClr val="FF0000"/>
                </a:solidFill>
              </a:rPr>
              <a:t>digital-heroes</a:t>
            </a:r>
            <a:r>
              <a:rPr lang="ru-RU" sz="2400" dirty="0">
                <a:solidFill>
                  <a:srgbClr val="FF0000"/>
                </a:solidFill>
              </a:rPr>
              <a:t>/</a:t>
            </a:r>
            <a:r>
              <a:rPr lang="ru-RU" sz="2400" dirty="0" err="1">
                <a:solidFill>
                  <a:srgbClr val="FF0000"/>
                </a:solidFill>
              </a:rPr>
              <a:t>test</a:t>
            </a:r>
            <a:r>
              <a:rPr lang="ru-RU" sz="24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2" r="34033"/>
          <a:stretch/>
        </p:blipFill>
        <p:spPr>
          <a:xfrm>
            <a:off x="4736448" y="1377309"/>
            <a:ext cx="3338705" cy="3826720"/>
          </a:xfrm>
          <a:prstGeom prst="rect">
            <a:avLst/>
          </a:prstGeom>
        </p:spPr>
      </p:pic>
      <p:pic>
        <p:nvPicPr>
          <p:cNvPr id="10" name="Picture 6" descr="Image result for учеба.ру лог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7" y="1197706"/>
            <a:ext cx="853500" cy="19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64733" y="4335123"/>
            <a:ext cx="1770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Proxima Nova Light" charset="0"/>
                <a:ea typeface="Proxima Nova Light" charset="0"/>
                <a:cs typeface="Proxima Nova Light" charset="0"/>
              </a:rPr>
              <a:t> </a:t>
            </a:r>
            <a:r>
              <a:rPr lang="ru-RU" sz="4800" dirty="0">
                <a:solidFill>
                  <a:srgbClr val="FF0000"/>
                </a:solidFill>
              </a:rPr>
              <a:t>8 000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20663" y="4320861"/>
            <a:ext cx="1962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человек прошло тест </a:t>
            </a:r>
          </a:p>
        </p:txBody>
      </p:sp>
      <p:sp>
        <p:nvSpPr>
          <p:cNvPr id="15" name="Rectangle 2"/>
          <p:cNvSpPr>
            <a:spLocks/>
          </p:cNvSpPr>
          <p:nvPr/>
        </p:nvSpPr>
        <p:spPr bwMode="auto">
          <a:xfrm>
            <a:off x="982754" y="126851"/>
            <a:ext cx="10209558" cy="6771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Цифровые Герои</a:t>
            </a:r>
            <a:endParaRPr lang="en-US" sz="4000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85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4878" y="383562"/>
            <a:ext cx="9545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E7363E"/>
                </a:solidFill>
                <a:ea typeface="PFBeauSansPro-SemiBold" charset="0"/>
                <a:cs typeface="Calibri"/>
              </a:rPr>
              <a:t>Олимпиада для школьников - </a:t>
            </a:r>
            <a:r>
              <a:rPr lang="ru-RU" sz="4000" dirty="0" err="1" smtClean="0">
                <a:solidFill>
                  <a:srgbClr val="E7363E"/>
                </a:solidFill>
                <a:ea typeface="PFBeauSansPro-SemiBold" charset="0"/>
                <a:cs typeface="Calibri"/>
              </a:rPr>
              <a:t>Технокубок</a:t>
            </a:r>
            <a:endParaRPr lang="ru-RU" sz="4000" dirty="0">
              <a:solidFill>
                <a:srgbClr val="E7363E"/>
              </a:solidFill>
              <a:ea typeface="PFBeauSansPro-SemiBold" charset="0"/>
              <a:cs typeface="Calibri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1057967" y="3791687"/>
            <a:ext cx="22305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969565" y="4026369"/>
            <a:ext cx="23648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spc="-50" dirty="0">
                <a:latin typeface="Proxima Nova" charset="0"/>
                <a:ea typeface="Proxima Nova" charset="0"/>
                <a:cs typeface="Proxima Nova" charset="0"/>
              </a:rPr>
              <a:t>Олимпиада по </a:t>
            </a:r>
            <a:r>
              <a:rPr lang="ru-RU" sz="1200" spc="-50" dirty="0" smtClean="0">
                <a:latin typeface="Proxima Nova" charset="0"/>
                <a:ea typeface="Proxima Nova" charset="0"/>
                <a:cs typeface="Proxima Nova" charset="0"/>
              </a:rPr>
              <a:t>программированию на </a:t>
            </a:r>
            <a:r>
              <a:rPr lang="ru-RU" sz="1200" spc="-50" dirty="0">
                <a:latin typeface="Proxima Nova" charset="0"/>
                <a:ea typeface="Proxima Nova" charset="0"/>
                <a:cs typeface="Proxima Nova" charset="0"/>
              </a:rPr>
              <a:t>платформе </a:t>
            </a:r>
            <a:r>
              <a:rPr lang="ru-RU" sz="1200" spc="-50" dirty="0" err="1" smtClean="0">
                <a:latin typeface="Proxima Nova" charset="0"/>
                <a:ea typeface="Proxima Nova" charset="0"/>
                <a:cs typeface="Proxima Nova" charset="0"/>
              </a:rPr>
              <a:t>Codeforces</a:t>
            </a:r>
            <a:endParaRPr lang="ru-RU" sz="1200" spc="-50" dirty="0"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endParaRPr lang="ru-RU" sz="1200" spc="-50" dirty="0" smtClean="0"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r>
              <a:rPr lang="ru-RU" sz="1200" spc="-50" dirty="0" smtClean="0">
                <a:latin typeface="Proxima Nova" charset="0"/>
                <a:ea typeface="Proxima Nova" charset="0"/>
                <a:cs typeface="Proxima Nova" charset="0"/>
              </a:rPr>
              <a:t>Второй уровень в перечне </a:t>
            </a:r>
            <a:r>
              <a:rPr lang="ru-RU" sz="1200" spc="-50" dirty="0">
                <a:latin typeface="Proxima Nova" charset="0"/>
                <a:ea typeface="Proxima Nova" charset="0"/>
                <a:cs typeface="Proxima Nova" charset="0"/>
              </a:rPr>
              <a:t>олимпиад </a:t>
            </a:r>
            <a:r>
              <a:rPr lang="ru-RU" sz="1200" spc="-50" dirty="0" smtClean="0">
                <a:latin typeface="Proxima Nova" charset="0"/>
                <a:ea typeface="Proxima Nova" charset="0"/>
                <a:cs typeface="Proxima Nova" charset="0"/>
              </a:rPr>
              <a:t>школьников</a:t>
            </a:r>
          </a:p>
          <a:p>
            <a:pPr algn="ctr"/>
            <a:endParaRPr lang="ru-RU" sz="1200" spc="-50" dirty="0" smtClean="0"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r>
              <a:rPr lang="ru-RU" sz="1200" spc="-50" dirty="0" smtClean="0">
                <a:latin typeface="Proxima Nova" charset="0"/>
                <a:ea typeface="Proxima Nova" charset="0"/>
                <a:cs typeface="Proxima Nova" charset="0"/>
              </a:rPr>
              <a:t>Дает </a:t>
            </a:r>
            <a:r>
              <a:rPr lang="ru-RU" sz="1200" spc="-50" dirty="0">
                <a:latin typeface="Proxima Nova" charset="0"/>
                <a:ea typeface="Proxima Nova" charset="0"/>
                <a:cs typeface="Proxima Nova" charset="0"/>
              </a:rPr>
              <a:t>победителям и призерам особые права при поступлении в </a:t>
            </a:r>
            <a:r>
              <a:rPr lang="ru-RU" sz="1200" spc="-50" dirty="0" smtClean="0">
                <a:latin typeface="Proxima Nova" charset="0"/>
                <a:ea typeface="Proxima Nova" charset="0"/>
                <a:cs typeface="Proxima Nova" charset="0"/>
              </a:rPr>
              <a:t>российские вузы</a:t>
            </a:r>
            <a:endParaRPr lang="ru-RU" sz="1200" spc="-50" dirty="0"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endParaRPr lang="ru-RU" sz="1200" spc="-50" dirty="0" smtClean="0">
              <a:latin typeface="Proxima Nova" charset="0"/>
              <a:ea typeface="Proxima Nova" charset="0"/>
              <a:cs typeface="Proxima Nova" charset="0"/>
            </a:endParaRPr>
          </a:p>
          <a:p>
            <a:pPr algn="ctr"/>
            <a:r>
              <a:rPr lang="ru-RU" sz="1200" dirty="0">
                <a:latin typeface="Proxima Nova" charset="0"/>
                <a:ea typeface="Proxima Nova" charset="0"/>
                <a:cs typeface="Proxima Nova" charset="0"/>
              </a:rPr>
              <a:t>Предназначена для учащихся 8-11 </a:t>
            </a:r>
            <a:r>
              <a:rPr lang="ru-RU" sz="1200" dirty="0" smtClean="0">
                <a:latin typeface="Proxima Nova" charset="0"/>
                <a:ea typeface="Proxima Nova" charset="0"/>
                <a:cs typeface="Proxima Nova" charset="0"/>
              </a:rPr>
              <a:t>классов</a:t>
            </a:r>
            <a:endParaRPr lang="ru-RU" sz="1200" dirty="0"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047476" y="2969571"/>
            <a:ext cx="226987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err="1" smtClean="0">
                <a:latin typeface="Proxima Nova Light" charset="0"/>
                <a:ea typeface="Proxima Nova Light" charset="0"/>
                <a:cs typeface="Proxima Nova Light" charset="0"/>
              </a:rPr>
              <a:t>Технокубок</a:t>
            </a:r>
            <a:endParaRPr lang="ru-RU" sz="190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8670383" y="1657108"/>
            <a:ext cx="0" cy="43715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3646531" y="3777727"/>
            <a:ext cx="22305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6267068" y="3777727"/>
            <a:ext cx="22305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6055337" y="1657108"/>
            <a:ext cx="0" cy="43715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3607216" y="2969571"/>
            <a:ext cx="226987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latin typeface="Proxima Nova Light" charset="0"/>
                <a:ea typeface="Proxima Nova Light" charset="0"/>
                <a:cs typeface="Proxima Nova Light" charset="0"/>
              </a:rPr>
              <a:t>Партнеры</a:t>
            </a:r>
            <a:endParaRPr lang="ru-RU" sz="190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11285430" y="1657108"/>
            <a:ext cx="0" cy="43715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8882114" y="3777727"/>
            <a:ext cx="22305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8870791" y="2969571"/>
            <a:ext cx="22698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Proxima Nova Light" charset="0"/>
                <a:ea typeface="Proxima Nova Light" charset="0"/>
                <a:cs typeface="Proxima Nova Light" charset="0"/>
              </a:rPr>
              <a:t>Больше об олимпиаде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3509933" y="4005972"/>
            <a:ext cx="2503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Proxima Nova" charset="0"/>
                <a:ea typeface="Proxima Nova" charset="0"/>
                <a:cs typeface="Proxima Nova" charset="0"/>
              </a:rPr>
              <a:t>МГТУ им Н.Э. Баумана </a:t>
            </a:r>
            <a:r>
              <a:rPr lang="ru-RU" sz="1200" dirty="0">
                <a:latin typeface="Proxima Nova" charset="0"/>
                <a:ea typeface="Proxima Nova" charset="0"/>
                <a:cs typeface="Proxima Nova" charset="0"/>
              </a:rPr>
              <a:t>и </a:t>
            </a:r>
            <a:r>
              <a:rPr lang="ru-RU" sz="1200" dirty="0" smtClean="0">
                <a:latin typeface="Proxima Nova" charset="0"/>
                <a:ea typeface="Proxima Nova" charset="0"/>
                <a:cs typeface="Proxima Nova" charset="0"/>
              </a:rPr>
              <a:t>МФТИ</a:t>
            </a:r>
          </a:p>
          <a:p>
            <a:pPr algn="ctr"/>
            <a:endParaRPr lang="ru-RU" sz="1200" dirty="0"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180445" y="4012409"/>
            <a:ext cx="2364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Proxima Nova Light" charset="0"/>
                <a:ea typeface="Proxima Nova Light" charset="0"/>
                <a:cs typeface="Proxima Nova Light" charset="0"/>
              </a:rPr>
              <a:t>15 октября – отборочный тур </a:t>
            </a:r>
          </a:p>
          <a:p>
            <a:pPr algn="ctr"/>
            <a:endParaRPr lang="ru-RU" sz="1200" dirty="0" smtClean="0">
              <a:latin typeface="Proxima Nova Light" charset="0"/>
              <a:ea typeface="Proxima Nova Light" charset="0"/>
              <a:cs typeface="Proxima Nova Light" charset="0"/>
            </a:endParaRPr>
          </a:p>
          <a:p>
            <a:pPr algn="ctr"/>
            <a:r>
              <a:rPr lang="ru-RU" sz="1200" dirty="0" smtClean="0">
                <a:latin typeface="Proxima Nova Light" charset="0"/>
                <a:ea typeface="Proxima Nova Light" charset="0"/>
                <a:cs typeface="Proxima Nova Light" charset="0"/>
              </a:rPr>
              <a:t>12 ноября – отборочный тур</a:t>
            </a:r>
          </a:p>
          <a:p>
            <a:pPr algn="ctr"/>
            <a:endParaRPr lang="ru-RU" sz="1200" dirty="0">
              <a:latin typeface="Proxima Nova Light" charset="0"/>
              <a:ea typeface="Proxima Nova Light" charset="0"/>
              <a:cs typeface="Proxima Nova Light" charset="0"/>
            </a:endParaRPr>
          </a:p>
          <a:p>
            <a:pPr algn="ctr"/>
            <a:r>
              <a:rPr lang="ru-RU" sz="1200" dirty="0" smtClean="0">
                <a:latin typeface="Proxima Nova Light" charset="0"/>
                <a:ea typeface="Proxima Nova Light" charset="0"/>
                <a:cs typeface="Proxima Nova Light" charset="0"/>
              </a:rPr>
              <a:t>февраль 2018 - Олимпиада</a:t>
            </a:r>
          </a:p>
          <a:p>
            <a:pPr algn="ctr"/>
            <a:endParaRPr lang="ru-RU" sz="1200" i="1" u="sng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pPr algn="ctr"/>
            <a:endParaRPr lang="ru-RU" sz="1200" i="1" u="sng" dirty="0" smtClean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pPr algn="ctr"/>
            <a:endParaRPr lang="ru-RU" sz="1200" i="1" u="sng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614" y="1907059"/>
            <a:ext cx="798576" cy="798576"/>
          </a:xfrm>
          <a:prstGeom prst="rect">
            <a:avLst/>
          </a:prstGeom>
        </p:spPr>
      </p:pic>
      <p:sp>
        <p:nvSpPr>
          <p:cNvPr id="70" name="Прямоугольник 69"/>
          <p:cNvSpPr/>
          <p:nvPr/>
        </p:nvSpPr>
        <p:spPr>
          <a:xfrm>
            <a:off x="6255745" y="2969571"/>
            <a:ext cx="226987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latin typeface="Proxima Nova Light" charset="0"/>
                <a:ea typeface="Proxima Nova Light" charset="0"/>
                <a:cs typeface="Proxima Nova Light" charset="0"/>
              </a:rPr>
              <a:t>Ближайшие даты</a:t>
            </a:r>
            <a:endParaRPr lang="ru-RU" sz="190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461" y="4064552"/>
            <a:ext cx="57912" cy="97536"/>
          </a:xfrm>
          <a:prstGeom prst="rect">
            <a:avLst/>
          </a:prstGeom>
        </p:spPr>
      </p:pic>
      <p:sp>
        <p:nvSpPr>
          <p:cNvPr id="73" name="Прямоугольник 72"/>
          <p:cNvSpPr/>
          <p:nvPr/>
        </p:nvSpPr>
        <p:spPr>
          <a:xfrm>
            <a:off x="9450995" y="3996763"/>
            <a:ext cx="23648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u="sng" dirty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  <a:hlinkClick r:id="rId4"/>
              </a:rPr>
              <a:t>technocup.mail.ru</a:t>
            </a:r>
            <a:endParaRPr lang="en-US" sz="1200" i="1" u="sng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28" name="Изображение 12" descr="MyCom_MailRu_Logos_vertica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" y="85712"/>
            <a:ext cx="1259837" cy="112894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22" y="1859746"/>
            <a:ext cx="1255776" cy="786384"/>
          </a:xfrm>
          <a:prstGeom prst="rect">
            <a:avLst/>
          </a:prstGeom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3457337" y="1605910"/>
            <a:ext cx="0" cy="43715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1036700" y="3791687"/>
            <a:ext cx="22305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30" y="1887178"/>
            <a:ext cx="734568" cy="758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55" y="4506115"/>
            <a:ext cx="1630989" cy="726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49" y="4434027"/>
            <a:ext cx="791406" cy="93385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80" y="1859746"/>
            <a:ext cx="831673" cy="786384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9558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9279" y="514547"/>
            <a:ext cx="9545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E7363E"/>
                </a:solidFill>
                <a:ea typeface="PFBeauSansPro-SemiBold" charset="0"/>
                <a:cs typeface="Calibri"/>
              </a:rPr>
              <a:t>Чемпионаты</a:t>
            </a:r>
            <a:r>
              <a:rPr lang="ru-RU" sz="4800" dirty="0">
                <a:latin typeface="Proxima Nova Light" charset="0"/>
                <a:ea typeface="Proxima Nova Light" charset="0"/>
                <a:cs typeface="Proxima Nova Light" charset="0"/>
              </a:rPr>
              <a:t> </a:t>
            </a:r>
            <a:r>
              <a:rPr lang="en-US" sz="4000" dirty="0">
                <a:solidFill>
                  <a:srgbClr val="E7363E"/>
                </a:solidFill>
                <a:ea typeface="PFBeauSansPro-SemiBold" charset="0"/>
                <a:cs typeface="Calibri"/>
              </a:rPr>
              <a:t>Mail.Ru</a:t>
            </a:r>
            <a:r>
              <a:rPr lang="en-US" sz="4800" dirty="0">
                <a:latin typeface="Proxima Nova Light" charset="0"/>
                <a:ea typeface="Proxima Nova Light" charset="0"/>
                <a:cs typeface="Proxima Nova Light" charset="0"/>
              </a:rPr>
              <a:t> </a:t>
            </a:r>
            <a:r>
              <a:rPr lang="en-US" sz="4000" dirty="0">
                <a:solidFill>
                  <a:srgbClr val="E7363E"/>
                </a:solidFill>
                <a:ea typeface="PFBeauSansPro-SemiBold" charset="0"/>
                <a:cs typeface="Calibri"/>
              </a:rPr>
              <a:t>Group</a:t>
            </a:r>
            <a:endParaRPr lang="ru-RU" sz="4000" dirty="0">
              <a:solidFill>
                <a:srgbClr val="E7363E"/>
              </a:solidFill>
              <a:ea typeface="PFBeauSansPro-SemiBold" charset="0"/>
              <a:cs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4007" y="3357443"/>
            <a:ext cx="14273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5000" dirty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20</a:t>
            </a:r>
            <a:endParaRPr lang="ru-RU" sz="5000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8704" y="4083841"/>
            <a:ext cx="166122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latin typeface="Proxima Nova Light" charset="0"/>
                <a:ea typeface="Proxima Nova Light" charset="0"/>
                <a:cs typeface="Proxima Nova Light" charset="0"/>
              </a:rPr>
              <a:t>чемпионатов </a:t>
            </a:r>
            <a:r>
              <a:rPr lang="ru-RU" sz="1900" dirty="0">
                <a:latin typeface="Proxima Nova Light" charset="0"/>
                <a:ea typeface="Proxima Nova Light" charset="0"/>
                <a:cs typeface="Proxima Nova Light" charset="0"/>
              </a:rPr>
              <a:t>проведено</a:t>
            </a:r>
          </a:p>
          <a:p>
            <a:pPr algn="ctr"/>
            <a:r>
              <a:rPr lang="ru-RU" sz="1900" dirty="0">
                <a:latin typeface="Proxima Nova Light" charset="0"/>
                <a:ea typeface="Proxima Nova Light" charset="0"/>
                <a:cs typeface="Proxima Nova Light" charset="0"/>
              </a:rPr>
              <a:t>с 2011 года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810612" y="3357443"/>
            <a:ext cx="33362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150 00</a:t>
            </a:r>
            <a:r>
              <a:rPr lang="is-IS" sz="5000" dirty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0</a:t>
            </a:r>
            <a:endParaRPr lang="ru-RU" sz="5000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69748" y="4083841"/>
            <a:ext cx="161727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Proxima Nova Light" charset="0"/>
                <a:ea typeface="Proxima Nova Light" charset="0"/>
                <a:cs typeface="Proxima Nova Light" charset="0"/>
              </a:rPr>
              <a:t>участников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492876" y="3357443"/>
            <a:ext cx="14273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5000" dirty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17</a:t>
            </a:r>
            <a:endParaRPr lang="ru-RU" sz="5000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97572" y="4083841"/>
            <a:ext cx="161727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Proxima Nova Light" charset="0"/>
                <a:ea typeface="Proxima Nova Light" charset="0"/>
                <a:cs typeface="Proxima Nova Light" charset="0"/>
              </a:rPr>
              <a:t>стран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453022" y="3357443"/>
            <a:ext cx="29554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40 000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787558" y="4083841"/>
            <a:ext cx="227484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>
                <a:latin typeface="Proxima Nova Light" charset="0"/>
                <a:ea typeface="Proxima Nova Light" charset="0"/>
                <a:cs typeface="Proxima Nova Light" charset="0"/>
              </a:rPr>
              <a:t>представителей индустрии среди участников</a:t>
            </a:r>
            <a:endParaRPr lang="ru-RU" sz="190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56" y="2303168"/>
            <a:ext cx="734568" cy="75895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57" y="2231057"/>
            <a:ext cx="673608" cy="83210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42" y="2275736"/>
            <a:ext cx="640080" cy="8382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96" y="2275736"/>
            <a:ext cx="1255776" cy="7863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19501" y="5354075"/>
            <a:ext cx="155042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i="1" u="sng" dirty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russiancodecup.ru</a:t>
            </a:r>
            <a:endParaRPr lang="ru-RU" sz="1300" i="1" u="sng" dirty="0">
              <a:solidFill>
                <a:srgbClr val="FF0000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39185" y="5354075"/>
            <a:ext cx="131799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i="1" u="sng" dirty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russianaicup.ru</a:t>
            </a:r>
            <a:endParaRPr lang="ru-RU" sz="1300" i="1" u="sng" dirty="0">
              <a:solidFill>
                <a:srgbClr val="FF0000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0280" y="5354075"/>
            <a:ext cx="129073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i="1" u="sng" dirty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mlbootcamp.ru</a:t>
            </a:r>
            <a:endParaRPr lang="ru-RU" sz="1300" i="1" u="sng" dirty="0">
              <a:solidFill>
                <a:srgbClr val="FF0000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25924" y="5355255"/>
            <a:ext cx="168026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i="1" u="sng" dirty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russiandesigncup.ru</a:t>
            </a:r>
            <a:endParaRPr lang="ru-RU" sz="1300" i="1" u="sng" dirty="0">
              <a:solidFill>
                <a:srgbClr val="FF0000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1400" y="5703008"/>
            <a:ext cx="2311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Proxima Nova Light" charset="0"/>
                <a:ea typeface="Proxima Nova Light" charset="0"/>
                <a:cs typeface="Proxima Nova Light" charset="0"/>
              </a:rPr>
              <a:t>спортивное </a:t>
            </a:r>
          </a:p>
          <a:p>
            <a:pPr algn="ctr"/>
            <a:r>
              <a:rPr lang="ru-RU" sz="900" dirty="0">
                <a:latin typeface="Proxima Nova Light" charset="0"/>
                <a:ea typeface="Proxima Nova Light" charset="0"/>
                <a:cs typeface="Proxima Nova Light" charset="0"/>
              </a:rPr>
              <a:t>программирование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70686" y="5728729"/>
            <a:ext cx="12153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dirty="0">
                <a:latin typeface="Proxima Nova Light" charset="0"/>
                <a:ea typeface="Proxima Nova Light" charset="0"/>
                <a:cs typeface="Proxima Nova Light" charset="0"/>
              </a:rPr>
              <a:t>программирование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</a:t>
            </a:r>
            <a:r>
              <a:rPr lang="ru-RU" sz="900" dirty="0">
                <a:latin typeface="Proxima Nova Light" charset="0"/>
                <a:ea typeface="Proxima Nova Light" charset="0"/>
                <a:cs typeface="Proxima Nova Light" charset="0"/>
              </a:rPr>
              <a:t>искусственного</a:t>
            </a:r>
            <a:r>
              <a:rPr lang="ru-RU" sz="9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 </a:t>
            </a:r>
          </a:p>
          <a:p>
            <a:pPr algn="ctr"/>
            <a:r>
              <a:rPr lang="ru-RU" sz="900" dirty="0">
                <a:latin typeface="Proxima Nova Light" charset="0"/>
                <a:ea typeface="Proxima Nova Light" charset="0"/>
                <a:cs typeface="Proxima Nova Light" charset="0"/>
              </a:rPr>
              <a:t>интеллекта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62305" y="5735122"/>
            <a:ext cx="2686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Proxima Nova Light" charset="0"/>
                <a:ea typeface="Proxima Nova Light" charset="0"/>
                <a:cs typeface="Proxima Nova Light" charset="0"/>
              </a:rPr>
              <a:t>машинное обучение</a:t>
            </a:r>
          </a:p>
          <a:p>
            <a:pPr algn="ctr"/>
            <a:r>
              <a:rPr lang="ru-RU" sz="900" dirty="0">
                <a:latin typeface="Proxima Nova Light" charset="0"/>
                <a:ea typeface="Proxima Nova Light" charset="0"/>
                <a:cs typeface="Proxima Nova Light" charset="0"/>
              </a:rPr>
              <a:t>и анализ данных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050346" y="5697687"/>
            <a:ext cx="16314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Proxima Nova Light" charset="0"/>
                <a:ea typeface="Proxima Nova Light" charset="0"/>
                <a:cs typeface="Proxima Nova Light" charset="0"/>
              </a:rPr>
              <a:t>концепты для дизайнеров</a:t>
            </a:r>
          </a:p>
          <a:p>
            <a:pPr algn="ctr"/>
            <a:r>
              <a:rPr lang="ru-RU" sz="900" dirty="0">
                <a:latin typeface="Proxima Nova Light" charset="0"/>
                <a:ea typeface="Proxima Nova Light" charset="0"/>
                <a:cs typeface="Proxima Nova Light" charset="0"/>
              </a:rPr>
              <a:t>и проектировщиков </a:t>
            </a:r>
          </a:p>
          <a:p>
            <a:pPr algn="ctr"/>
            <a:r>
              <a:rPr lang="ru-RU" sz="900" dirty="0">
                <a:latin typeface="Proxima Nova Light" charset="0"/>
                <a:ea typeface="Proxima Nova Light" charset="0"/>
                <a:cs typeface="Proxima Nova Light" charset="0"/>
              </a:rPr>
              <a:t>интерфейсов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1" y="5466091"/>
            <a:ext cx="57912" cy="975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29" y="5471897"/>
            <a:ext cx="57912" cy="9753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38" y="5470725"/>
            <a:ext cx="57912" cy="9753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139" y="5477703"/>
            <a:ext cx="57912" cy="97536"/>
          </a:xfrm>
          <a:prstGeom prst="rect">
            <a:avLst/>
          </a:prstGeom>
        </p:spPr>
      </p:pic>
      <p:pic>
        <p:nvPicPr>
          <p:cNvPr id="36" name="Изображение 12" descr="MyCom_MailRu_Logos_vertica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" y="85712"/>
            <a:ext cx="1259837" cy="1128945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 flipH="1" flipV="1">
            <a:off x="969345" y="5181727"/>
            <a:ext cx="9915721" cy="94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94230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7878396" y="4611663"/>
            <a:ext cx="28110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Proxima Nova Light" charset="0"/>
                <a:ea typeface="Proxima Nova Light" charset="0"/>
                <a:cs typeface="Proxima Nova Light" charset="0"/>
              </a:rPr>
              <a:t>курсов и профессий можно пройти на нашем образовательном </a:t>
            </a:r>
            <a:r>
              <a:rPr lang="en-US" sz="1300" dirty="0" smtClean="0">
                <a:latin typeface="Proxima Nova Light" charset="0"/>
                <a:ea typeface="Proxima Nova Light" charset="0"/>
                <a:cs typeface="Proxima Nova Light" charset="0"/>
              </a:rPr>
              <a:t>IT-</a:t>
            </a:r>
            <a:r>
              <a:rPr lang="ru-RU" sz="1300" dirty="0" smtClean="0">
                <a:latin typeface="Proxima Nova Light" charset="0"/>
                <a:ea typeface="Proxima Nova Light" charset="0"/>
                <a:cs typeface="Proxima Nova Light" charset="0"/>
              </a:rPr>
              <a:t>портале</a:t>
            </a:r>
          </a:p>
          <a:p>
            <a:pPr algn="ctr"/>
            <a:r>
              <a:rPr lang="en-US" sz="1300" dirty="0" smtClean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  <a:hlinkClick r:id="rId3"/>
              </a:rPr>
              <a:t>GeekBrains</a:t>
            </a:r>
            <a:r>
              <a:rPr lang="en-US" sz="1300" dirty="0" smtClean="0">
                <a:latin typeface="Proxima Nova Light" charset="0"/>
                <a:ea typeface="Proxima Nova Light" charset="0"/>
                <a:cs typeface="Proxima Nova Light" charset="0"/>
              </a:rPr>
              <a:t> </a:t>
            </a:r>
            <a:endParaRPr lang="ru-RU" sz="130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690" y="8901316"/>
            <a:ext cx="57912" cy="9753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80390" y="3877265"/>
            <a:ext cx="20128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 smtClean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&gt; 50</a:t>
            </a:r>
            <a:r>
              <a:rPr lang="en-US" sz="5000" dirty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0</a:t>
            </a:r>
            <a:endParaRPr lang="ru-RU" sz="5000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74017" y="4611663"/>
            <a:ext cx="34319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Proxima Nova" charset="0"/>
                <a:ea typeface="Proxima Nova" charset="0"/>
                <a:cs typeface="Proxima Nova" charset="0"/>
              </a:rPr>
              <a:t>часов лекции </a:t>
            </a:r>
            <a:r>
              <a:rPr lang="ru-RU" sz="1400" dirty="0">
                <a:latin typeface="Proxima Nova" charset="0"/>
                <a:ea typeface="Proxima Nova" charset="0"/>
                <a:cs typeface="Proxima Nova" charset="0"/>
              </a:rPr>
              <a:t>сотрудников </a:t>
            </a:r>
            <a:r>
              <a:rPr lang="en-US" sz="1400" dirty="0">
                <a:latin typeface="Proxima Nova" charset="0"/>
                <a:ea typeface="Proxima Nova" charset="0"/>
                <a:cs typeface="Proxima Nova" charset="0"/>
              </a:rPr>
              <a:t>Mail.Ru Group</a:t>
            </a:r>
            <a:r>
              <a:rPr lang="ru-RU" sz="1400" dirty="0">
                <a:latin typeface="Proxima Nova" charset="0"/>
                <a:ea typeface="Proxima Nova" charset="0"/>
                <a:cs typeface="Proxima Nova" charset="0"/>
              </a:rPr>
              <a:t> в лучших университетах России выложены на </a:t>
            </a:r>
            <a:r>
              <a:rPr lang="ru-RU" sz="1400" dirty="0" smtClean="0">
                <a:solidFill>
                  <a:srgbClr val="FF0000"/>
                </a:solidFill>
                <a:latin typeface="Proxima Nova" charset="0"/>
                <a:ea typeface="Proxima Nova" charset="0"/>
                <a:cs typeface="Proxima Nova" charset="0"/>
                <a:hlinkClick r:id="rId5"/>
              </a:rPr>
              <a:t>YouTube</a:t>
            </a:r>
            <a:endParaRPr lang="ru-RU" sz="1400" dirty="0" smtClean="0">
              <a:solidFill>
                <a:srgbClr val="FF0000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31454" y="3877265"/>
            <a:ext cx="27958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spc="-100" dirty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&gt; </a:t>
            </a:r>
            <a:r>
              <a:rPr lang="en-US" sz="5000" dirty="0" smtClean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50</a:t>
            </a:r>
            <a:endParaRPr lang="ru-RU" sz="5000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37404" y="3770940"/>
            <a:ext cx="20128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smtClean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3</a:t>
            </a:r>
            <a:endParaRPr lang="ru-RU" sz="5000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2837" y="4601031"/>
            <a:ext cx="2964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Proxima Nova Light" charset="0"/>
                <a:ea typeface="Proxima Nova Light" charset="0"/>
                <a:cs typeface="Proxima Nova Light" charset="0"/>
              </a:rPr>
              <a:t>Специализации запущено совместно с МФТИ на </a:t>
            </a:r>
            <a:r>
              <a:rPr lang="en-US" sz="1300" dirty="0" smtClean="0">
                <a:latin typeface="Proxima Nova Light" charset="0"/>
                <a:ea typeface="Proxima Nova Light" charset="0"/>
                <a:cs typeface="Proxima Nova Light" charset="0"/>
                <a:hlinkClick r:id="rId6"/>
              </a:rPr>
              <a:t>Coursera</a:t>
            </a:r>
            <a:endParaRPr lang="ru-RU" sz="130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5985" y="5605853"/>
            <a:ext cx="162663" cy="45719"/>
          </a:xfrm>
          <a:prstGeom prst="rect">
            <a:avLst/>
          </a:prstGeom>
        </p:spPr>
      </p:pic>
      <p:pic>
        <p:nvPicPr>
          <p:cNvPr id="22" name="Изображение 12" descr="MyCom_MailRu_Logos_vertical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2" y="109545"/>
            <a:ext cx="1259837" cy="112894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412969" y="473997"/>
            <a:ext cx="9545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Онлайн обучение</a:t>
            </a:r>
            <a:endParaRPr lang="ru-RU" sz="4000" dirty="0">
              <a:solidFill>
                <a:srgbClr val="E7363E"/>
              </a:solidFill>
              <a:latin typeface="Calibri"/>
              <a:ea typeface="PFBeauSansPro-SemiBold" charset="0"/>
              <a:cs typeface="Calibri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1026" name="Picture 2" descr="Image result for coursera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62" y="3223509"/>
            <a:ext cx="2771755" cy="43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Технострим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73" y="1916992"/>
            <a:ext cx="1877319" cy="187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eekbrains 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2" b="13885"/>
          <a:stretch/>
        </p:blipFill>
        <p:spPr bwMode="auto">
          <a:xfrm>
            <a:off x="8177954" y="2117711"/>
            <a:ext cx="2211953" cy="155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87705" y="5726160"/>
            <a:ext cx="2392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4C5D6E"/>
                </a:solidFill>
                <a:latin typeface="Roboto"/>
              </a:rPr>
              <a:t>Промо код </a:t>
            </a:r>
            <a:r>
              <a:rPr lang="en-US" b="1" dirty="0">
                <a:solidFill>
                  <a:srgbClr val="4C5D6E"/>
                </a:solidFill>
                <a:latin typeface="Roboto"/>
              </a:rPr>
              <a:t>ITDAY17</a:t>
            </a:r>
            <a:endParaRPr lang="en-US" b="1" i="0" dirty="0">
              <a:solidFill>
                <a:srgbClr val="4C5D6E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7312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9870" y="578241"/>
            <a:ext cx="95457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Образовательные </a:t>
            </a:r>
            <a:r>
              <a:rPr lang="en-US" sz="4000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IT-</a:t>
            </a:r>
            <a:r>
              <a:rPr lang="ru-RU" sz="4000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проекты </a:t>
            </a:r>
            <a:r>
              <a:rPr lang="ru-RU" sz="40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в </a:t>
            </a:r>
            <a:r>
              <a:rPr lang="ru-RU" sz="4000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университетах</a:t>
            </a:r>
            <a:r>
              <a:rPr lang="en-US" sz="4000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 </a:t>
            </a:r>
            <a:r>
              <a:rPr lang="ru-RU" sz="4000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</a:rPr>
              <a:t>России</a:t>
            </a:r>
            <a:endParaRPr lang="ru-RU" sz="4000" dirty="0">
              <a:solidFill>
                <a:srgbClr val="E7363E"/>
              </a:solidFill>
              <a:latin typeface="Calibri"/>
              <a:ea typeface="PFBeauSansPro-SemiBold" charset="0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245" y="2942024"/>
            <a:ext cx="1951807" cy="1321643"/>
          </a:xfrm>
          <a:prstGeom prst="rect">
            <a:avLst/>
          </a:prstGeom>
          <a:noFill/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9" name="Прямоугольник 8"/>
          <p:cNvSpPr/>
          <p:nvPr/>
        </p:nvSpPr>
        <p:spPr>
          <a:xfrm>
            <a:off x="825245" y="4230214"/>
            <a:ext cx="1951807" cy="308333"/>
          </a:xfrm>
          <a:prstGeom prst="rect">
            <a:avLst/>
          </a:prstGeom>
          <a:solidFill>
            <a:srgbClr val="666666"/>
          </a:solidFill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10" name="Прямоугольник 9"/>
          <p:cNvSpPr/>
          <p:nvPr/>
        </p:nvSpPr>
        <p:spPr>
          <a:xfrm>
            <a:off x="825245" y="4268963"/>
            <a:ext cx="19518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в МГТУ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63" y="4697591"/>
            <a:ext cx="57912" cy="9753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25244" y="4614933"/>
            <a:ext cx="195180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i="1" u="sng" dirty="0" err="1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park.mail.ru</a:t>
            </a:r>
            <a:endParaRPr lang="ru-RU" sz="1300" i="1" u="sng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8581" y="2942024"/>
            <a:ext cx="1951807" cy="1321643"/>
          </a:xfrm>
          <a:prstGeom prst="rect">
            <a:avLst/>
          </a:prstGeom>
          <a:noFill/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14" name="Прямоугольник 13"/>
          <p:cNvSpPr/>
          <p:nvPr/>
        </p:nvSpPr>
        <p:spPr>
          <a:xfrm>
            <a:off x="2988581" y="4230214"/>
            <a:ext cx="1951807" cy="308333"/>
          </a:xfrm>
          <a:prstGeom prst="rect">
            <a:avLst/>
          </a:prstGeom>
          <a:solidFill>
            <a:srgbClr val="666666"/>
          </a:solidFill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15" name="Прямоугольник 14"/>
          <p:cNvSpPr/>
          <p:nvPr/>
        </p:nvSpPr>
        <p:spPr>
          <a:xfrm>
            <a:off x="2988582" y="4268963"/>
            <a:ext cx="19518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в МГУ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2" y="4697591"/>
            <a:ext cx="57912" cy="9753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99732" y="4614933"/>
            <a:ext cx="194065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i="1" u="sng" dirty="0" err="1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sphere.mail.ru</a:t>
            </a:r>
            <a:endParaRPr lang="ru-RU" sz="1300" i="1" u="sng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51918" y="2942024"/>
            <a:ext cx="1951807" cy="1321643"/>
          </a:xfrm>
          <a:prstGeom prst="rect">
            <a:avLst/>
          </a:prstGeom>
          <a:noFill/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19" name="Прямоугольник 18"/>
          <p:cNvSpPr/>
          <p:nvPr/>
        </p:nvSpPr>
        <p:spPr>
          <a:xfrm>
            <a:off x="5151918" y="4230214"/>
            <a:ext cx="1951807" cy="308333"/>
          </a:xfrm>
          <a:prstGeom prst="rect">
            <a:avLst/>
          </a:prstGeom>
          <a:solidFill>
            <a:srgbClr val="666666"/>
          </a:solidFill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20" name="Прямоугольник 19"/>
          <p:cNvSpPr/>
          <p:nvPr/>
        </p:nvSpPr>
        <p:spPr>
          <a:xfrm>
            <a:off x="5151918" y="4268963"/>
            <a:ext cx="19518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в МФТИ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33" y="4697591"/>
            <a:ext cx="57912" cy="9753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163070" y="4614933"/>
            <a:ext cx="194065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i="1" u="sng" dirty="0" err="1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track.mail.ru</a:t>
            </a:r>
            <a:endParaRPr lang="ru-RU" sz="1300" i="1" u="sng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26406" y="2942024"/>
            <a:ext cx="1951807" cy="1321643"/>
          </a:xfrm>
          <a:prstGeom prst="rect">
            <a:avLst/>
          </a:prstGeom>
          <a:noFill/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24" name="Прямоугольник 23"/>
          <p:cNvSpPr/>
          <p:nvPr/>
        </p:nvSpPr>
        <p:spPr>
          <a:xfrm>
            <a:off x="7326406" y="4230214"/>
            <a:ext cx="1951807" cy="308333"/>
          </a:xfrm>
          <a:prstGeom prst="rect">
            <a:avLst/>
          </a:prstGeom>
          <a:solidFill>
            <a:srgbClr val="666666"/>
          </a:solidFill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25" name="Прямоугольник 24"/>
          <p:cNvSpPr/>
          <p:nvPr/>
        </p:nvSpPr>
        <p:spPr>
          <a:xfrm>
            <a:off x="7326406" y="4268963"/>
            <a:ext cx="19518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в МИФИ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21" y="4697591"/>
            <a:ext cx="57912" cy="9753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7326406" y="4614933"/>
            <a:ext cx="195180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i="1" u="sng" dirty="0" err="1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atom.mail.ru</a:t>
            </a:r>
            <a:endParaRPr lang="ru-RU" sz="1300" i="1" u="sng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500894" y="2942024"/>
            <a:ext cx="1951807" cy="1321643"/>
          </a:xfrm>
          <a:prstGeom prst="rect">
            <a:avLst/>
          </a:prstGeom>
          <a:noFill/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29" name="Прямоугольник 28"/>
          <p:cNvSpPr/>
          <p:nvPr/>
        </p:nvSpPr>
        <p:spPr>
          <a:xfrm>
            <a:off x="9500894" y="4230214"/>
            <a:ext cx="1951807" cy="308333"/>
          </a:xfrm>
          <a:prstGeom prst="rect">
            <a:avLst/>
          </a:prstGeom>
          <a:solidFill>
            <a:srgbClr val="666666"/>
          </a:solidFill>
          <a:ln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/>
          </a:p>
        </p:txBody>
      </p:sp>
      <p:sp>
        <p:nvSpPr>
          <p:cNvPr id="30" name="Прямоугольник 29"/>
          <p:cNvSpPr/>
          <p:nvPr/>
        </p:nvSpPr>
        <p:spPr>
          <a:xfrm>
            <a:off x="9500895" y="4268963"/>
            <a:ext cx="19518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в </a:t>
            </a:r>
            <a:r>
              <a:rPr lang="ru-RU" sz="1200" dirty="0" err="1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СПбПУ</a:t>
            </a:r>
            <a:endParaRPr lang="ru-RU" sz="1200" dirty="0">
              <a:solidFill>
                <a:schemeClr val="bg1"/>
              </a:solidFill>
              <a:latin typeface="Proxima Nova" charset="0"/>
              <a:ea typeface="Proxima Nova" charset="0"/>
              <a:cs typeface="Proxima Nova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5" y="4697591"/>
            <a:ext cx="57912" cy="97536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9500894" y="4614933"/>
            <a:ext cx="195180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i="1" u="sng" dirty="0" err="1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polis.mail.ru</a:t>
            </a:r>
            <a:endParaRPr lang="ru-RU" sz="1300" i="1" u="sng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5" y="3269107"/>
            <a:ext cx="1548384" cy="68884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79" y="3196252"/>
            <a:ext cx="1164336" cy="79248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724" y="3185101"/>
            <a:ext cx="701040" cy="79552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20" y="3451801"/>
            <a:ext cx="1402080" cy="26212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47" y="3489121"/>
            <a:ext cx="1405128" cy="204216"/>
          </a:xfrm>
          <a:prstGeom prst="rect">
            <a:avLst/>
          </a:prstGeom>
        </p:spPr>
      </p:pic>
      <p:pic>
        <p:nvPicPr>
          <p:cNvPr id="39" name="Изображение 12" descr="MyCom_MailRu_Logos_vertical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374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3473" y="457802"/>
            <a:ext cx="9545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E7363E"/>
                </a:solidFill>
                <a:ea typeface="PFBeauSansPro-SemiBold" charset="0"/>
                <a:cs typeface="Calibri"/>
              </a:rPr>
              <a:t>Подпишись!</a:t>
            </a:r>
            <a:endParaRPr lang="ru-RU" sz="4000" dirty="0">
              <a:solidFill>
                <a:srgbClr val="E7363E"/>
              </a:solidFill>
              <a:ea typeface="PFBeauSansPro-SemiBold" charset="0"/>
              <a:cs typeface="Calibri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65723" y="3276168"/>
            <a:ext cx="5080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C2C38"/>
                </a:solidFill>
                <a:latin typeface="Proxima Nova Light" charset="0"/>
                <a:ea typeface="Proxima Nova Light" charset="0"/>
                <a:cs typeface="Proxima Nova Light" charset="0"/>
              </a:rPr>
              <a:t>Там-Там</a:t>
            </a:r>
            <a:endParaRPr lang="ru-RU" sz="3200" dirty="0">
              <a:solidFill>
                <a:srgbClr val="FC2C38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36" name="Изображение 12" descr="MyCom_MailRu_Logos_vert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" y="85712"/>
            <a:ext cx="1259837" cy="1128945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 flipH="1" flipV="1">
            <a:off x="999271" y="5174107"/>
            <a:ext cx="9915721" cy="94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-166562" y="7389851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61919" y="5268699"/>
            <a:ext cx="17765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tt.me/</a:t>
            </a:r>
            <a:r>
              <a:rPr lang="ru-RU" dirty="0" err="1" smtClean="0">
                <a:solidFill>
                  <a:srgbClr val="FF0000"/>
                </a:solidFill>
              </a:rPr>
              <a:t>mrgforedu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/>
              <a:t>Канал </a:t>
            </a:r>
            <a:endParaRPr lang="en-US" dirty="0" smtClean="0"/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1630" y="5268699"/>
            <a:ext cx="26388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vk.com/</a:t>
            </a:r>
            <a:r>
              <a:rPr lang="ru-RU" dirty="0" err="1" smtClean="0">
                <a:solidFill>
                  <a:srgbClr val="FF0000"/>
                </a:solidFill>
              </a:rPr>
              <a:t>mrgforedu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/>
              <a:t>Группа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Mail.Ru </a:t>
            </a:r>
            <a:r>
              <a:rPr lang="ru-RU" dirty="0" smtClean="0">
                <a:solidFill>
                  <a:srgbClr val="FF0000"/>
                </a:solidFill>
              </a:rPr>
              <a:t>для образования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66935" y="5258763"/>
            <a:ext cx="26388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ok.ru/</a:t>
            </a:r>
            <a:r>
              <a:rPr lang="ru-RU" dirty="0" err="1" smtClean="0">
                <a:solidFill>
                  <a:srgbClr val="FF0000"/>
                </a:solidFill>
              </a:rPr>
              <a:t>mrgforedu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/>
              <a:t>Группа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Mail.Ru </a:t>
            </a:r>
            <a:r>
              <a:rPr lang="ru-RU" dirty="0" smtClean="0">
                <a:solidFill>
                  <a:srgbClr val="FF0000"/>
                </a:solidFill>
              </a:rPr>
              <a:t>для образования</a:t>
            </a:r>
          </a:p>
          <a:p>
            <a:pPr algn="ctr"/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42" y="2268948"/>
            <a:ext cx="1255776" cy="7863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38496" y="5258763"/>
            <a:ext cx="2207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tt.me/</a:t>
            </a:r>
            <a:r>
              <a:rPr lang="en-US" dirty="0" err="1" smtClean="0">
                <a:solidFill>
                  <a:srgbClr val="FF0000"/>
                </a:solidFill>
              </a:rPr>
              <a:t>HackTheFuture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dirty="0" smtClean="0"/>
              <a:t>Чат</a:t>
            </a:r>
            <a:endParaRPr lang="en-US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7" y="1562190"/>
            <a:ext cx="2855010" cy="28550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04" y="1570693"/>
            <a:ext cx="2828726" cy="282872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52" y="1535131"/>
            <a:ext cx="2864288" cy="2864288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892786" y="4377981"/>
            <a:ext cx="2156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  <a:latin typeface="Proxima Nova"/>
              </a:rPr>
              <a:t>ВКонтакте</a:t>
            </a:r>
            <a:endParaRPr lang="ru-RU" sz="3200" dirty="0">
              <a:solidFill>
                <a:srgbClr val="FF0000"/>
              </a:solidFill>
              <a:latin typeface="Proxima Nova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930300" y="4367465"/>
            <a:ext cx="311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Proxima Nova"/>
              </a:rPr>
              <a:t>Одноклассники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8050207" y="4377607"/>
            <a:ext cx="1667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  <a:latin typeface="Proxima Nova"/>
              </a:rPr>
              <a:t>ТамТам</a:t>
            </a:r>
            <a:endParaRPr lang="ru-RU" sz="3200" dirty="0">
              <a:solidFill>
                <a:srgbClr val="FF0000"/>
              </a:solidFill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22210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7" y="-48861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72359" y="3661165"/>
            <a:ext cx="92241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spc="1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КОНТАКТЫ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98237" y="4890411"/>
            <a:ext cx="4641923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i="1" dirty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corp.mail.ru/education</a:t>
            </a:r>
          </a:p>
          <a:p>
            <a:r>
              <a:rPr lang="ru-RU" sz="1900" i="1" dirty="0" err="1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n.morev@</a:t>
            </a:r>
            <a:r>
              <a:rPr lang="ru-RU" sz="1900" i="1" dirty="0" err="1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corp.mail.ru</a:t>
            </a:r>
            <a:r>
              <a:rPr lang="ru-RU" sz="1900" i="1" dirty="0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, </a:t>
            </a:r>
            <a:r>
              <a:rPr lang="hr-HR" sz="1900" i="1" dirty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vk.com/id481528</a:t>
            </a:r>
            <a:endParaRPr lang="ru-RU" sz="1900" i="1" dirty="0">
              <a:solidFill>
                <a:schemeClr val="bg1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r>
              <a:rPr lang="en-US" sz="1900" i="1" dirty="0" err="1" smtClean="0">
                <a:solidFill>
                  <a:schemeClr val="bg1"/>
                </a:solidFill>
                <a:latin typeface="Proxima Nova Light" charset="0"/>
                <a:ea typeface="Proxima Nova Light" charset="0"/>
                <a:cs typeface="Proxima Nova Light" charset="0"/>
              </a:rPr>
              <a:t>education@corp.mail.ru</a:t>
            </a:r>
            <a:endParaRPr lang="ru-RU" sz="1900" i="1" dirty="0" smtClean="0">
              <a:solidFill>
                <a:schemeClr val="bg1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endParaRPr lang="ru-RU" sz="1900" i="1" dirty="0">
              <a:solidFill>
                <a:schemeClr val="bg1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  <a:p>
            <a:endParaRPr lang="ru-RU" sz="1900" i="1" dirty="0">
              <a:solidFill>
                <a:schemeClr val="bg1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83" y="4987349"/>
            <a:ext cx="93268" cy="1570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53637" y="775720"/>
            <a:ext cx="92241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spc="100" dirty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rPr>
              <a:t>ВОПРОСЫ?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43" y="5593461"/>
            <a:ext cx="93268" cy="157083"/>
          </a:xfrm>
          <a:prstGeom prst="rect">
            <a:avLst/>
          </a:prstGeom>
        </p:spPr>
      </p:pic>
      <p:pic>
        <p:nvPicPr>
          <p:cNvPr id="12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00" y="5277989"/>
            <a:ext cx="93268" cy="15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9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тановись частью команды уже сегодн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/>
          </p:cNvSpPr>
          <p:nvPr/>
        </p:nvSpPr>
        <p:spPr bwMode="auto">
          <a:xfrm>
            <a:off x="284183" y="2104080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5333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Дополнительная информация </a:t>
            </a:r>
          </a:p>
          <a:p>
            <a:pPr marL="52916" algn="ctr"/>
            <a:r>
              <a:rPr lang="ru-RU" sz="5333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о </a:t>
            </a:r>
            <a:r>
              <a:rPr lang="en-US" sz="5333" dirty="0" smtClean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Mail.Ru Group</a:t>
            </a:r>
            <a: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/>
            </a:r>
            <a:b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</a:br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6933" y="6728178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9546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7929" y="1872925"/>
            <a:ext cx="11325092" cy="1942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ru-RU" sz="3200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или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ru-RU" sz="4800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КЕМ МНЕ БЫТЬ ЗАВТРА?</a:t>
            </a:r>
            <a:endParaRPr lang="en-US" sz="48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7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96464"/>
            <a:ext cx="12192000" cy="4680333"/>
          </a:xfrm>
          <a:prstGeom prst="rect">
            <a:avLst/>
          </a:prstGeom>
          <a:solidFill>
            <a:srgbClr val="DE1C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0000"/>
              </a:solidFill>
            </a:endParaRPr>
          </a:p>
        </p:txBody>
      </p:sp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8" name="Rectangle 2"/>
          <p:cNvSpPr>
            <a:spLocks/>
          </p:cNvSpPr>
          <p:nvPr/>
        </p:nvSpPr>
        <p:spPr bwMode="auto">
          <a:xfrm>
            <a:off x="0" y="38591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Mail.Ru Group сегодня –</a:t>
            </a:r>
            <a:b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</a:br>
            <a:r>
              <a:rPr lang="ru-RU" sz="48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11</a:t>
            </a:r>
            <a:r>
              <a:rPr lang="en-US" sz="48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 </a:t>
            </a:r>
            <a:r>
              <a:rPr lang="ru-RU" sz="48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продуктовых бизнес-юнитов</a:t>
            </a:r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83753" y="2424171"/>
            <a:ext cx="2694512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Системы хранения данных</a:t>
            </a:r>
          </a:p>
          <a:p>
            <a:r>
              <a:rPr lang="en-US" sz="1467">
                <a:solidFill>
                  <a:schemeClr val="bg1"/>
                </a:solidFill>
              </a:rPr>
              <a:t>Tarantool</a:t>
            </a:r>
            <a:endParaRPr lang="ru-RU" sz="1467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83753" y="3562893"/>
            <a:ext cx="2694512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Рекламные технологии</a:t>
            </a:r>
            <a:br>
              <a:rPr lang="ru-RU" sz="1467" b="1">
                <a:solidFill>
                  <a:schemeClr val="bg1"/>
                </a:solidFill>
              </a:rPr>
            </a:br>
            <a:r>
              <a:rPr lang="ru-RU" sz="1467" b="1">
                <a:solidFill>
                  <a:schemeClr val="bg1"/>
                </a:solidFill>
              </a:rPr>
              <a:t>и коммерческий блок</a:t>
            </a:r>
          </a:p>
          <a:p>
            <a:r>
              <a:rPr lang="en-US" sz="1467">
                <a:solidFill>
                  <a:schemeClr val="bg1"/>
                </a:solidFill>
              </a:rPr>
              <a:t>MyTarget, BigData</a:t>
            </a:r>
            <a:endParaRPr lang="ru-RU" sz="1467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83754" y="4638330"/>
            <a:ext cx="2625652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Карты</a:t>
            </a:r>
            <a:br>
              <a:rPr lang="ru-RU" sz="1467" b="1">
                <a:solidFill>
                  <a:schemeClr val="bg1"/>
                </a:solidFill>
              </a:rPr>
            </a:br>
            <a:r>
              <a:rPr lang="en-US" sz="1467">
                <a:solidFill>
                  <a:schemeClr val="bg1"/>
                </a:solidFill>
              </a:rPr>
              <a:t>MapsME</a:t>
            </a:r>
            <a:endParaRPr lang="ru-RU" sz="1467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81536" y="2424171"/>
            <a:ext cx="2694512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Поиск и </a:t>
            </a:r>
            <a:r>
              <a:rPr lang="en-US" sz="1467" b="1">
                <a:solidFill>
                  <a:schemeClr val="bg1"/>
                </a:solidFill>
              </a:rPr>
              <a:t>E-commerce</a:t>
            </a:r>
            <a:endParaRPr lang="ru-RU" sz="1467" b="1">
              <a:solidFill>
                <a:schemeClr val="bg1"/>
              </a:solidFill>
            </a:endParaRPr>
          </a:p>
          <a:p>
            <a:r>
              <a:rPr lang="ru-RU" sz="1467">
                <a:solidFill>
                  <a:schemeClr val="bg1"/>
                </a:solidFill>
              </a:rPr>
              <a:t>Поиск, Товары,</a:t>
            </a:r>
          </a:p>
          <a:p>
            <a:r>
              <a:rPr lang="ru-RU" sz="1467">
                <a:solidFill>
                  <a:schemeClr val="bg1"/>
                </a:solidFill>
              </a:rPr>
              <a:t>Деньги, Амиго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481536" y="3562893"/>
            <a:ext cx="2694512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Почта и Портал</a:t>
            </a:r>
          </a:p>
          <a:p>
            <a:r>
              <a:rPr lang="ru-RU" sz="1467">
                <a:solidFill>
                  <a:schemeClr val="bg1"/>
                </a:solidFill>
              </a:rPr>
              <a:t>Почта, Главная, Портал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481536" y="4638330"/>
            <a:ext cx="2694512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Социальные сети</a:t>
            </a:r>
          </a:p>
          <a:p>
            <a:r>
              <a:rPr lang="ru-RU" sz="1467">
                <a:solidFill>
                  <a:schemeClr val="bg1"/>
                </a:solidFill>
              </a:rPr>
              <a:t>Одноклассники, ВКонтакте,</a:t>
            </a:r>
          </a:p>
          <a:p>
            <a:r>
              <a:rPr lang="ru-RU" sz="1467">
                <a:solidFill>
                  <a:schemeClr val="bg1"/>
                </a:solidFill>
              </a:rPr>
              <a:t>Мой Мир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481537" y="5761441"/>
            <a:ext cx="2959583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Игры</a:t>
            </a:r>
          </a:p>
          <a:p>
            <a:r>
              <a:rPr lang="ru-RU" sz="1467">
                <a:solidFill>
                  <a:schemeClr val="bg1"/>
                </a:solidFill>
              </a:rPr>
              <a:t>ММО, социальные,</a:t>
            </a:r>
            <a:r>
              <a:rPr lang="en-US" sz="1467">
                <a:solidFill>
                  <a:schemeClr val="bg1"/>
                </a:solidFill>
              </a:rPr>
              <a:t/>
            </a:r>
            <a:br>
              <a:rPr lang="en-US" sz="1467">
                <a:solidFill>
                  <a:schemeClr val="bg1"/>
                </a:solidFill>
              </a:rPr>
            </a:br>
            <a:r>
              <a:rPr lang="ru-RU" sz="1467">
                <a:solidFill>
                  <a:schemeClr val="bg1"/>
                </a:solidFill>
              </a:rPr>
              <a:t>мобильные,</a:t>
            </a:r>
            <a:r>
              <a:rPr lang="en-US" sz="1467">
                <a:solidFill>
                  <a:schemeClr val="bg1"/>
                </a:solidFill>
              </a:rPr>
              <a:t> </a:t>
            </a:r>
            <a:r>
              <a:rPr lang="ru-RU" sz="1467">
                <a:solidFill>
                  <a:schemeClr val="bg1"/>
                </a:solidFill>
              </a:rPr>
              <a:t>браузерные игры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414108" y="3562892"/>
            <a:ext cx="1739845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Мессенджеры</a:t>
            </a:r>
          </a:p>
          <a:p>
            <a:r>
              <a:rPr lang="ru-RU" sz="1467">
                <a:solidFill>
                  <a:schemeClr val="bg1"/>
                </a:solidFill>
              </a:rPr>
              <a:t>Агент, </a:t>
            </a:r>
            <a:r>
              <a:rPr lang="en-US" sz="1467">
                <a:solidFill>
                  <a:schemeClr val="bg1"/>
                </a:solidFill>
              </a:rPr>
              <a:t>ICQ</a:t>
            </a:r>
            <a:endParaRPr lang="ru-RU" sz="1467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414108" y="2424171"/>
            <a:ext cx="2210997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Доставка еды</a:t>
            </a:r>
            <a:r>
              <a:rPr lang="en-US" sz="1467" b="1">
                <a:solidFill>
                  <a:schemeClr val="bg1"/>
                </a:solidFill>
              </a:rPr>
              <a:t/>
            </a:r>
            <a:br>
              <a:rPr lang="en-US" sz="1467" b="1">
                <a:solidFill>
                  <a:schemeClr val="bg1"/>
                </a:solidFill>
              </a:rPr>
            </a:br>
            <a:r>
              <a:rPr lang="en-US" sz="1467">
                <a:solidFill>
                  <a:schemeClr val="bg1"/>
                </a:solidFill>
              </a:rPr>
              <a:t>Delivery Club, Zaka-zaka</a:t>
            </a:r>
            <a:endParaRPr lang="ru-RU" sz="1467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414108" y="4638329"/>
            <a:ext cx="2210997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Интернет-объявления</a:t>
            </a:r>
            <a:r>
              <a:rPr lang="en-US" sz="1467" b="1">
                <a:solidFill>
                  <a:schemeClr val="bg1"/>
                </a:solidFill>
              </a:rPr>
              <a:t/>
            </a:r>
            <a:br>
              <a:rPr lang="en-US" sz="1467" b="1">
                <a:solidFill>
                  <a:schemeClr val="bg1"/>
                </a:solidFill>
              </a:rPr>
            </a:br>
            <a:r>
              <a:rPr lang="bg-BG" sz="1467">
                <a:solidFill>
                  <a:schemeClr val="bg1"/>
                </a:solidFill>
              </a:rPr>
              <a:t>Юла</a:t>
            </a:r>
            <a:r>
              <a:rPr lang="ru-RU" sz="1467">
                <a:solidFill>
                  <a:schemeClr val="bg1"/>
                </a:solidFill>
              </a:rPr>
              <a:t>,</a:t>
            </a:r>
            <a:r>
              <a:rPr lang="bg-BG" sz="1467">
                <a:solidFill>
                  <a:schemeClr val="bg1"/>
                </a:solidFill>
              </a:rPr>
              <a:t> </a:t>
            </a:r>
            <a:r>
              <a:rPr lang="en-US" sz="1467">
                <a:solidFill>
                  <a:schemeClr val="bg1"/>
                </a:solidFill>
              </a:rPr>
              <a:t>A</a:t>
            </a:r>
            <a:r>
              <a:rPr lang="bg-BG" sz="1467">
                <a:solidFill>
                  <a:schemeClr val="bg1"/>
                </a:solidFill>
              </a:rPr>
              <a:t>m.ru</a:t>
            </a:r>
            <a:endParaRPr lang="ru-RU" sz="1467">
              <a:solidFill>
                <a:schemeClr val="bg1"/>
              </a:solidFill>
            </a:endParaRPr>
          </a:p>
        </p:txBody>
      </p:sp>
      <p:pic>
        <p:nvPicPr>
          <p:cNvPr id="5" name="Изображение 4" descr="objav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103" y="4668477"/>
            <a:ext cx="622155" cy="622155"/>
          </a:xfrm>
          <a:prstGeom prst="rect">
            <a:avLst/>
          </a:prstGeom>
        </p:spPr>
      </p:pic>
      <p:pic>
        <p:nvPicPr>
          <p:cNvPr id="9" name="Изображение 8" descr="objav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58" y="2504774"/>
            <a:ext cx="630785" cy="630785"/>
          </a:xfrm>
          <a:prstGeom prst="rect">
            <a:avLst/>
          </a:prstGeom>
        </p:spPr>
      </p:pic>
      <p:pic>
        <p:nvPicPr>
          <p:cNvPr id="37" name="Изображение 36" descr="socia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71" y="4712858"/>
            <a:ext cx="628703" cy="628703"/>
          </a:xfrm>
          <a:prstGeom prst="rect">
            <a:avLst/>
          </a:prstGeom>
        </p:spPr>
      </p:pic>
      <p:pic>
        <p:nvPicPr>
          <p:cNvPr id="38" name="Изображение 37" descr="mai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753" y="3589003"/>
            <a:ext cx="620392" cy="620392"/>
          </a:xfrm>
          <a:prstGeom prst="rect">
            <a:avLst/>
          </a:prstGeom>
        </p:spPr>
      </p:pic>
      <p:pic>
        <p:nvPicPr>
          <p:cNvPr id="39" name="Изображение 38" descr="game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25" y="5826415"/>
            <a:ext cx="650048" cy="650048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1583754" y="5761441"/>
            <a:ext cx="2959583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67" b="1">
                <a:solidFill>
                  <a:schemeClr val="bg1"/>
                </a:solidFill>
              </a:rPr>
              <a:t>Образование</a:t>
            </a:r>
          </a:p>
          <a:p>
            <a:r>
              <a:rPr lang="en-US" sz="1467">
                <a:solidFill>
                  <a:schemeClr val="bg1"/>
                </a:solidFill>
              </a:rPr>
              <a:t>GeekBrains</a:t>
            </a:r>
            <a:endParaRPr lang="ru-RU" sz="1467">
              <a:solidFill>
                <a:schemeClr val="bg1"/>
              </a:solidFill>
            </a:endParaRPr>
          </a:p>
        </p:txBody>
      </p:sp>
      <p:pic>
        <p:nvPicPr>
          <p:cNvPr id="47" name="Изображение 46" descr="hamburger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675" y="2464301"/>
            <a:ext cx="610727" cy="610727"/>
          </a:xfrm>
          <a:prstGeom prst="rect">
            <a:avLst/>
          </a:prstGeom>
        </p:spPr>
      </p:pic>
      <p:pic>
        <p:nvPicPr>
          <p:cNvPr id="49" name="Изображение 48" descr="naps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3" y="4668479"/>
            <a:ext cx="626107" cy="626107"/>
          </a:xfrm>
          <a:prstGeom prst="rect">
            <a:avLst/>
          </a:prstGeom>
        </p:spPr>
      </p:pic>
      <p:pic>
        <p:nvPicPr>
          <p:cNvPr id="52" name="Изображение 51" descr="education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3" y="5719574"/>
            <a:ext cx="671676" cy="671676"/>
          </a:xfrm>
          <a:prstGeom prst="rect">
            <a:avLst/>
          </a:prstGeom>
        </p:spPr>
      </p:pic>
      <p:pic>
        <p:nvPicPr>
          <p:cNvPr id="53" name="Изображение 52" descr="database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3" y="2447383"/>
            <a:ext cx="728307" cy="728307"/>
          </a:xfrm>
          <a:prstGeom prst="rect">
            <a:avLst/>
          </a:prstGeom>
        </p:spPr>
      </p:pic>
      <p:pic>
        <p:nvPicPr>
          <p:cNvPr id="54" name="Изображение 53" descr="target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3" y="3625615"/>
            <a:ext cx="654503" cy="654503"/>
          </a:xfrm>
          <a:prstGeom prst="rect">
            <a:avLst/>
          </a:prstGeom>
        </p:spPr>
      </p:pic>
      <p:pic>
        <p:nvPicPr>
          <p:cNvPr id="55" name="Изображение 54" descr="message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006" y="3491569"/>
            <a:ext cx="717825" cy="7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9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/>
          </p:cNvSpPr>
          <p:nvPr/>
        </p:nvSpPr>
        <p:spPr bwMode="auto">
          <a:xfrm>
            <a:off x="9792684" y="3216977"/>
            <a:ext cx="1920213" cy="1152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Запущена Почта </a:t>
            </a:r>
            <a:r>
              <a:rPr lang="ru-RU" sz="1867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Mail.Ru</a:t>
            </a:r>
            <a:r>
              <a:rPr lang="ru-RU" sz="1867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endParaRPr lang="en-US" sz="1867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76793" y="2548387"/>
            <a:ext cx="2016224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1998</a:t>
            </a:r>
            <a:endParaRPr lang="ru-RU" sz="3467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5" name="Изображение 14" descr="tim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04" y="2747878"/>
            <a:ext cx="357481" cy="357481"/>
          </a:xfrm>
          <a:prstGeom prst="rect">
            <a:avLst/>
          </a:prstGeom>
        </p:spPr>
      </p:pic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42" name="Rectangle 2"/>
          <p:cNvSpPr>
            <a:spLocks/>
          </p:cNvSpPr>
          <p:nvPr/>
        </p:nvSpPr>
        <p:spPr bwMode="auto">
          <a:xfrm>
            <a:off x="31750" y="-267320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Развитие:</a:t>
            </a:r>
            <a: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/>
            </a:r>
            <a:b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</a:br>
            <a:r>
              <a:rPr lang="ru-RU" sz="5333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Наша история </a:t>
            </a:r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6933" y="6728178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16" name="Изображение 15" descr="1364752434xpm4y4mkiv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48" y="835852"/>
            <a:ext cx="9703071" cy="589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c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42" name="Rectangle 2"/>
          <p:cNvSpPr>
            <a:spLocks/>
          </p:cNvSpPr>
          <p:nvPr/>
        </p:nvSpPr>
        <p:spPr bwMode="auto">
          <a:xfrm>
            <a:off x="31750" y="-267320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Развитие:</a:t>
            </a:r>
            <a: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/>
            </a:r>
            <a:b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</a:br>
            <a:r>
              <a:rPr lang="ru-RU" sz="5333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Наша история </a:t>
            </a:r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16933" y="6670416"/>
            <a:ext cx="12208933" cy="187585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1" name="Rectangle 4"/>
          <p:cNvSpPr>
            <a:spLocks/>
          </p:cNvSpPr>
          <p:nvPr/>
        </p:nvSpPr>
        <p:spPr bwMode="auto">
          <a:xfrm>
            <a:off x="1214729" y="3390795"/>
            <a:ext cx="3168352" cy="1152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867" dirty="0" err="1">
                <a:latin typeface="Calibri"/>
                <a:cs typeface="Calibri"/>
              </a:rPr>
              <a:t>Mail.Ru</a:t>
            </a:r>
            <a:r>
              <a:rPr lang="en-US" sz="1867" dirty="0">
                <a:latin typeface="Calibri"/>
                <a:cs typeface="Calibri"/>
              </a:rPr>
              <a:t> Group</a:t>
            </a:r>
            <a:r>
              <a:rPr lang="ru-RU" sz="1867" dirty="0">
                <a:latin typeface="Calibri"/>
                <a:cs typeface="Calibri"/>
              </a:rPr>
              <a:t> приобрела мессенджер </a:t>
            </a:r>
            <a:r>
              <a:rPr lang="en-US" sz="1867" dirty="0">
                <a:latin typeface="Calibri"/>
                <a:cs typeface="Calibri"/>
              </a:rPr>
              <a:t>ICQ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118719" y="2638194"/>
            <a:ext cx="2016224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67" dirty="0">
                <a:latin typeface="Calibri"/>
                <a:cs typeface="Calibri"/>
              </a:rPr>
              <a:t>2010</a:t>
            </a:r>
            <a:endParaRPr lang="ru-RU" sz="3467" dirty="0">
              <a:latin typeface="Calibri"/>
              <a:cs typeface="Calibri"/>
            </a:endParaRPr>
          </a:p>
        </p:txBody>
      </p:sp>
      <p:sp>
        <p:nvSpPr>
          <p:cNvPr id="46" name="Rectangle 4"/>
          <p:cNvSpPr>
            <a:spLocks/>
          </p:cNvSpPr>
          <p:nvPr/>
        </p:nvSpPr>
        <p:spPr bwMode="auto">
          <a:xfrm>
            <a:off x="1208322" y="4274215"/>
            <a:ext cx="3249799" cy="8584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867" dirty="0">
                <a:latin typeface="Calibri"/>
                <a:cs typeface="Calibri"/>
              </a:rPr>
              <a:t>Общая ежемесячная</a:t>
            </a:r>
            <a:r>
              <a:rPr lang="en-US" sz="1867" dirty="0">
                <a:latin typeface="Calibri"/>
                <a:cs typeface="Calibri"/>
              </a:rPr>
              <a:t> </a:t>
            </a:r>
            <a:r>
              <a:rPr lang="ru-RU" sz="1867" dirty="0">
                <a:latin typeface="Calibri"/>
                <a:cs typeface="Calibri"/>
              </a:rPr>
              <a:t>аудитория ICQ в мире составляет</a:t>
            </a:r>
            <a:r>
              <a:rPr lang="en-US" sz="1867" dirty="0">
                <a:latin typeface="Calibri"/>
                <a:cs typeface="Calibri"/>
              </a:rPr>
              <a:t> </a:t>
            </a:r>
            <a:r>
              <a:rPr lang="ru-RU" sz="1867" dirty="0">
                <a:latin typeface="Calibri"/>
                <a:cs typeface="Calibri"/>
              </a:rPr>
              <a:t>более</a:t>
            </a:r>
          </a:p>
        </p:txBody>
      </p:sp>
      <p:pic>
        <p:nvPicPr>
          <p:cNvPr id="48" name="Изображение 47" descr="pand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72" y="2981357"/>
            <a:ext cx="3835451" cy="3689059"/>
          </a:xfrm>
          <a:prstGeom prst="rect">
            <a:avLst/>
          </a:prstGeom>
        </p:spPr>
      </p:pic>
      <p:pic>
        <p:nvPicPr>
          <p:cNvPr id="49" name="Изображение 48" descr="icq_new_logo(1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52" y="1940925"/>
            <a:ext cx="908944" cy="927123"/>
          </a:xfrm>
          <a:prstGeom prst="rect">
            <a:avLst/>
          </a:prstGeom>
        </p:spPr>
      </p:pic>
      <p:pic>
        <p:nvPicPr>
          <p:cNvPr id="4" name="Изображение 3" descr="time copy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" y="2813776"/>
            <a:ext cx="380059" cy="3800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1092" y="5719021"/>
            <a:ext cx="23916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600"/>
              </a:spcAft>
            </a:pPr>
            <a:r>
              <a:rPr lang="ru-RU" sz="1867" dirty="0">
                <a:cs typeface="Calibri"/>
              </a:rPr>
              <a:t> </a:t>
            </a:r>
            <a:endParaRPr lang="en-US" sz="1867" dirty="0"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6029" y="5145219"/>
            <a:ext cx="2194832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600"/>
              </a:spcAft>
            </a:pPr>
            <a:r>
              <a:rPr lang="ru-RU" sz="3467" b="1" dirty="0">
                <a:solidFill>
                  <a:srgbClr val="FF0000"/>
                </a:solidFill>
                <a:cs typeface="Calibri"/>
              </a:rPr>
              <a:t>11 000 000</a:t>
            </a:r>
          </a:p>
        </p:txBody>
      </p:sp>
    </p:spTree>
    <p:extLst>
      <p:ext uri="{BB962C8B-B14F-4D97-AF65-F5344CB8AC3E}">
        <p14:creationId xmlns:p14="http://schemas.microsoft.com/office/powerpoint/2010/main" val="313357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about_cov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4607"/>
            <a:ext cx="12192000" cy="2689412"/>
          </a:xfrm>
          <a:prstGeom prst="rect">
            <a:avLst/>
          </a:prstGeom>
        </p:spPr>
      </p:pic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42" name="Rectangle 2"/>
          <p:cNvSpPr>
            <a:spLocks/>
          </p:cNvSpPr>
          <p:nvPr/>
        </p:nvSpPr>
        <p:spPr bwMode="auto">
          <a:xfrm>
            <a:off x="31750" y="-267320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Развитие:</a:t>
            </a:r>
            <a: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/>
            </a:r>
            <a:b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</a:br>
            <a:r>
              <a:rPr lang="ru-RU" sz="5333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Наша история </a:t>
            </a:r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16933" y="6670416"/>
            <a:ext cx="12208933" cy="187585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81212" y="5334835"/>
            <a:ext cx="2016224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</a:t>
            </a:r>
            <a:r>
              <a:rPr lang="en-US" sz="3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14</a:t>
            </a:r>
            <a:endParaRPr lang="ru-RU" sz="3467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3" name="Изображение 32" descr="ti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2" y="5520141"/>
            <a:ext cx="357481" cy="357481"/>
          </a:xfrm>
          <a:prstGeom prst="rect">
            <a:avLst/>
          </a:prstGeom>
        </p:spPr>
      </p:pic>
      <p:sp>
        <p:nvSpPr>
          <p:cNvPr id="22" name="Rectangle 4"/>
          <p:cNvSpPr>
            <a:spLocks/>
          </p:cNvSpPr>
          <p:nvPr/>
        </p:nvSpPr>
        <p:spPr bwMode="auto">
          <a:xfrm>
            <a:off x="5260622" y="5520141"/>
            <a:ext cx="3729385" cy="5847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Mail.Ru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Group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приобрела контрольный пакет социальной сети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ВКонтакте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5" name="Изображение 4" descr="logo-v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22" y="1940926"/>
            <a:ext cx="1640652" cy="16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0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-33-rus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2" b="8782"/>
          <a:stretch/>
        </p:blipFill>
        <p:spPr>
          <a:xfrm>
            <a:off x="1913577" y="858133"/>
            <a:ext cx="9002000" cy="5999868"/>
          </a:xfrm>
          <a:prstGeom prst="rect">
            <a:avLst/>
          </a:prstGeom>
        </p:spPr>
      </p:pic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42" name="Rectangle 2"/>
          <p:cNvSpPr>
            <a:spLocks/>
          </p:cNvSpPr>
          <p:nvPr/>
        </p:nvSpPr>
        <p:spPr bwMode="auto">
          <a:xfrm>
            <a:off x="31750" y="-267320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Развитие:</a:t>
            </a:r>
            <a: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/>
            </a:r>
            <a:b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</a:br>
            <a:r>
              <a:rPr lang="ru-RU" sz="5333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Наша история </a:t>
            </a:r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33419" y="1950993"/>
            <a:ext cx="2016224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</a:t>
            </a:r>
            <a:r>
              <a:rPr lang="en-US" sz="3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14</a:t>
            </a:r>
            <a:endParaRPr lang="ru-RU" sz="3467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3" name="Изображение 32" descr="ti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38" y="2136298"/>
            <a:ext cx="357481" cy="357481"/>
          </a:xfrm>
          <a:prstGeom prst="rect">
            <a:avLst/>
          </a:prstGeom>
        </p:spPr>
      </p:pic>
      <p:sp>
        <p:nvSpPr>
          <p:cNvPr id="22" name="Rectangle 4"/>
          <p:cNvSpPr>
            <a:spLocks/>
          </p:cNvSpPr>
          <p:nvPr/>
        </p:nvSpPr>
        <p:spPr bwMode="auto">
          <a:xfrm>
            <a:off x="2484950" y="2607583"/>
            <a:ext cx="2010927" cy="11455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приобретение компании MAPS.ME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5" name="Изображение 4" descr="maps-m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66" y="1986584"/>
            <a:ext cx="3033289" cy="932233"/>
          </a:xfrm>
          <a:prstGeom prst="rect">
            <a:avLst/>
          </a:prstGeom>
        </p:spPr>
      </p:pic>
      <p:pic>
        <p:nvPicPr>
          <p:cNvPr id="10" name="Изображение 9" descr="timeline+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285"/>
            <a:ext cx="12192000" cy="3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8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live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8635"/>
            <a:ext cx="12192000" cy="2245895"/>
          </a:xfrm>
          <a:prstGeom prst="rect">
            <a:avLst/>
          </a:prstGeom>
        </p:spPr>
      </p:pic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42" name="Rectangle 2"/>
          <p:cNvSpPr>
            <a:spLocks/>
          </p:cNvSpPr>
          <p:nvPr/>
        </p:nvSpPr>
        <p:spPr bwMode="auto">
          <a:xfrm>
            <a:off x="31750" y="-267320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Развитие:</a:t>
            </a:r>
            <a: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/>
            </a:r>
            <a:br>
              <a:rPr lang="en-US" sz="2667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</a:br>
            <a:r>
              <a:rPr lang="ru-RU" sz="5333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Наша история </a:t>
            </a:r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625525" y="1730465"/>
            <a:ext cx="2818193" cy="966889"/>
            <a:chOff x="4969143" y="1227568"/>
            <a:chExt cx="2113645" cy="72516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237254" y="1227568"/>
              <a:ext cx="1512168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4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2016</a:t>
              </a:r>
              <a:endParaRPr lang="ru-RU" sz="3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pic>
          <p:nvPicPr>
            <p:cNvPr id="35" name="Изображение 34" descr="tim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143" y="1366547"/>
              <a:ext cx="268111" cy="268111"/>
            </a:xfrm>
            <a:prstGeom prst="rect">
              <a:avLst/>
            </a:prstGeom>
          </p:spPr>
        </p:pic>
        <p:sp>
          <p:nvSpPr>
            <p:cNvPr id="39" name="Rectangle 4"/>
            <p:cNvSpPr>
              <a:spLocks/>
            </p:cNvSpPr>
            <p:nvPr/>
          </p:nvSpPr>
          <p:spPr bwMode="auto">
            <a:xfrm>
              <a:off x="5343130" y="1755745"/>
              <a:ext cx="1739658" cy="1969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4185" bIns="0"/>
            <a:lstStyle/>
            <a:p>
              <a:pPr>
                <a:spcAft>
                  <a:spcPts val="1600"/>
                </a:spcAft>
              </a:pPr>
              <a:r>
                <a:rPr lang="en-US" sz="1467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/>
                </a:rPr>
                <a:t>приобретение Delivery Club</a:t>
              </a:r>
              <a:endParaRPr lang="en-US" sz="1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5" name="Изображение 4" descr="delivery-logo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902" y="1505527"/>
            <a:ext cx="4279649" cy="1535447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625524" y="3096244"/>
            <a:ext cx="2590635" cy="1037752"/>
            <a:chOff x="4969143" y="1581032"/>
            <a:chExt cx="1942976" cy="77831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237254" y="1581032"/>
              <a:ext cx="1512168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4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2017</a:t>
              </a:r>
              <a:endParaRPr lang="ru-RU" sz="3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  <p:pic>
          <p:nvPicPr>
            <p:cNvPr id="16" name="Изображение 15" descr="tim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143" y="1720011"/>
              <a:ext cx="268111" cy="268111"/>
            </a:xfrm>
            <a:prstGeom prst="rect">
              <a:avLst/>
            </a:prstGeom>
          </p:spPr>
        </p:pic>
        <p:sp>
          <p:nvSpPr>
            <p:cNvPr id="17" name="Rectangle 4"/>
            <p:cNvSpPr>
              <a:spLocks/>
            </p:cNvSpPr>
            <p:nvPr/>
          </p:nvSpPr>
          <p:spPr bwMode="auto">
            <a:xfrm>
              <a:off x="5343130" y="2098568"/>
              <a:ext cx="1568989" cy="2607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4185" bIns="0"/>
            <a:lstStyle/>
            <a:p>
              <a:pPr>
                <a:spcAft>
                  <a:spcPts val="1600"/>
                </a:spcAft>
              </a:pPr>
              <a:r>
                <a:rPr lang="en-US" sz="1467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/>
                </a:rPr>
                <a:t>приобретение Zaka Zaka</a:t>
              </a:r>
              <a:endParaRPr lang="en-US" sz="1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8" name="Изображение 17" descr="zak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21" y="3090344"/>
            <a:ext cx="1057483" cy="1057483"/>
          </a:xfrm>
          <a:prstGeom prst="rect">
            <a:avLst/>
          </a:prstGeom>
        </p:spPr>
      </p:pic>
      <p:pic>
        <p:nvPicPr>
          <p:cNvPr id="6" name="Изображение 5" descr="timeline+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8897"/>
            <a:ext cx="12192000" cy="3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5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8" name="Rectangle 2"/>
          <p:cNvSpPr>
            <a:spLocks/>
          </p:cNvSpPr>
          <p:nvPr/>
        </p:nvSpPr>
        <p:spPr bwMode="auto">
          <a:xfrm>
            <a:off x="0" y="38591"/>
            <a:ext cx="12208933" cy="13559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48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Игры </a:t>
            </a:r>
            <a:r>
              <a:rPr lang="en-US" sz="4800" dirty="0" err="1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Mail.Ru</a:t>
            </a:r>
            <a:r>
              <a:rPr lang="en-US" sz="4800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 Group</a:t>
            </a:r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81495" y="5559068"/>
            <a:ext cx="3271084" cy="855212"/>
            <a:chOff x="630929" y="1067900"/>
            <a:chExt cx="2453313" cy="64140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856352" y="1067900"/>
              <a:ext cx="1843694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4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175 000 000</a:t>
              </a:r>
            </a:p>
          </p:txBody>
        </p:sp>
        <p:pic>
          <p:nvPicPr>
            <p:cNvPr id="29" name="Изображение 28" descr="tim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29" y="1212217"/>
              <a:ext cx="268111" cy="268111"/>
            </a:xfrm>
            <a:prstGeom prst="rect">
              <a:avLst/>
            </a:prstGeom>
          </p:spPr>
        </p:pic>
        <p:sp>
          <p:nvSpPr>
            <p:cNvPr id="30" name="Rectangle 4"/>
            <p:cNvSpPr>
              <a:spLocks/>
            </p:cNvSpPr>
            <p:nvPr/>
          </p:nvSpPr>
          <p:spPr bwMode="auto">
            <a:xfrm>
              <a:off x="962228" y="1512319"/>
              <a:ext cx="2122014" cy="1969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4185" bIns="0"/>
            <a:lstStyle/>
            <a:p>
              <a:pPr>
                <a:spcAft>
                  <a:spcPts val="1600"/>
                </a:spcAft>
              </a:pPr>
              <a:r>
                <a:rPr lang="ru-RU" sz="1467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/>
                </a:rPr>
                <a:t>установок игр в социальных сетях</a:t>
              </a:r>
              <a:endParaRPr lang="en-US" sz="1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273941" y="5559068"/>
            <a:ext cx="3143017" cy="855212"/>
            <a:chOff x="3437695" y="1067900"/>
            <a:chExt cx="2357263" cy="641409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3663117" y="1067900"/>
              <a:ext cx="1779661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4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75 000 000</a:t>
              </a:r>
            </a:p>
          </p:txBody>
        </p:sp>
        <p:pic>
          <p:nvPicPr>
            <p:cNvPr id="33" name="Изображение 32" descr="tim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695" y="1212217"/>
              <a:ext cx="268111" cy="268111"/>
            </a:xfrm>
            <a:prstGeom prst="rect">
              <a:avLst/>
            </a:prstGeom>
          </p:spPr>
        </p:pic>
        <p:sp>
          <p:nvSpPr>
            <p:cNvPr id="35" name="Rectangle 4"/>
            <p:cNvSpPr>
              <a:spLocks/>
            </p:cNvSpPr>
            <p:nvPr/>
          </p:nvSpPr>
          <p:spPr bwMode="auto">
            <a:xfrm>
              <a:off x="3768994" y="1512319"/>
              <a:ext cx="2025964" cy="1969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4185" bIns="0"/>
            <a:lstStyle/>
            <a:p>
              <a:pPr>
                <a:spcAft>
                  <a:spcPts val="1600"/>
                </a:spcAft>
              </a:pPr>
              <a:r>
                <a:rPr lang="ru-RU" sz="1467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/>
                </a:rPr>
                <a:t>установок мобильных игр в мире</a:t>
              </a:r>
              <a:endParaRPr lang="en-US" sz="1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4" name="Изображение 13" descr="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5" y="1394547"/>
            <a:ext cx="2731547" cy="1536495"/>
          </a:xfrm>
          <a:prstGeom prst="rect">
            <a:avLst/>
          </a:prstGeom>
        </p:spPr>
      </p:pic>
      <p:pic>
        <p:nvPicPr>
          <p:cNvPr id="21" name="Изображение 20" descr="2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97" b="23697"/>
          <a:stretch/>
        </p:blipFill>
        <p:spPr>
          <a:xfrm>
            <a:off x="4363097" y="1394545"/>
            <a:ext cx="2431449" cy="1823587"/>
          </a:xfrm>
          <a:prstGeom prst="rect">
            <a:avLst/>
          </a:prstGeom>
        </p:spPr>
      </p:pic>
      <p:pic>
        <p:nvPicPr>
          <p:cNvPr id="50" name="Изображение 49" descr="6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96" y="3629506"/>
            <a:ext cx="2774221" cy="1536492"/>
          </a:xfrm>
          <a:prstGeom prst="rect">
            <a:avLst/>
          </a:prstGeom>
        </p:spPr>
      </p:pic>
      <p:pic>
        <p:nvPicPr>
          <p:cNvPr id="42" name="Изображение 41" descr="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5" y="3701976"/>
            <a:ext cx="2731547" cy="1536493"/>
          </a:xfrm>
          <a:prstGeom prst="rect">
            <a:avLst/>
          </a:prstGeom>
        </p:spPr>
      </p:pic>
      <p:pic>
        <p:nvPicPr>
          <p:cNvPr id="45" name="Изображение 44" descr="VRI_PS4_Screenshot_004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95" y="1394545"/>
            <a:ext cx="3095340" cy="1741128"/>
          </a:xfrm>
          <a:prstGeom prst="rect">
            <a:avLst/>
          </a:prstGeom>
        </p:spPr>
      </p:pic>
      <p:pic>
        <p:nvPicPr>
          <p:cNvPr id="46" name="Изображение 45" descr="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01" y="3518975"/>
            <a:ext cx="3184535" cy="1822847"/>
          </a:xfrm>
          <a:prstGeom prst="rect">
            <a:avLst/>
          </a:prstGeom>
        </p:spPr>
      </p:pic>
      <p:pic>
        <p:nvPicPr>
          <p:cNvPr id="48" name="Изображение 47" descr="igry_preview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97" y="1394547"/>
            <a:ext cx="1799852" cy="345133"/>
          </a:xfrm>
          <a:prstGeom prst="rect">
            <a:avLst/>
          </a:prstGeom>
        </p:spPr>
      </p:pic>
      <p:pic>
        <p:nvPicPr>
          <p:cNvPr id="56" name="Изображение 55" descr="logo-vk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54" y="3596982"/>
            <a:ext cx="635991" cy="635991"/>
          </a:xfrm>
          <a:prstGeom prst="rect">
            <a:avLst/>
          </a:prstGeom>
        </p:spPr>
      </p:pic>
      <p:pic>
        <p:nvPicPr>
          <p:cNvPr id="51" name="Изображение 50" descr="ok-logo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43" y="4424795"/>
            <a:ext cx="723968" cy="723968"/>
          </a:xfrm>
          <a:prstGeom prst="rect">
            <a:avLst/>
          </a:prstGeom>
        </p:spPr>
      </p:pic>
      <p:pic>
        <p:nvPicPr>
          <p:cNvPr id="25" name="Изображение 24" descr="аллоды лого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84" y="4012211"/>
            <a:ext cx="1395339" cy="845924"/>
          </a:xfrm>
          <a:prstGeom prst="rect">
            <a:avLst/>
          </a:prstGeom>
        </p:spPr>
      </p:pic>
      <p:pic>
        <p:nvPicPr>
          <p:cNvPr id="26" name="Изображение 25" descr="Planet-of-Heroes-Logo-Gaming-Cypher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69" y="4018861"/>
            <a:ext cx="1458135" cy="6376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13049" y="1800740"/>
            <a:ext cx="1413071" cy="847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9" name="Изображение 18" descr="logo 1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94" y="1980781"/>
            <a:ext cx="984415" cy="473276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7725443" y="1800740"/>
            <a:ext cx="1888411" cy="76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3" name="Изображение 22" descr="logo vr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86" y="1940065"/>
            <a:ext cx="1551524" cy="418449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8284865" y="5453478"/>
            <a:ext cx="3541441" cy="1066393"/>
            <a:chOff x="6233789" y="1067900"/>
            <a:chExt cx="2656081" cy="799795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6459211" y="1067900"/>
              <a:ext cx="1779661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46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95 000 000</a:t>
              </a:r>
            </a:p>
          </p:txBody>
        </p:sp>
        <p:pic>
          <p:nvPicPr>
            <p:cNvPr id="39" name="Изображение 38" descr="tim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789" y="1212217"/>
              <a:ext cx="268111" cy="268111"/>
            </a:xfrm>
            <a:prstGeom prst="rect">
              <a:avLst/>
            </a:prstGeom>
          </p:spPr>
        </p:pic>
        <p:sp>
          <p:nvSpPr>
            <p:cNvPr id="43" name="Rectangle 4"/>
            <p:cNvSpPr>
              <a:spLocks/>
            </p:cNvSpPr>
            <p:nvPr/>
          </p:nvSpPr>
          <p:spPr bwMode="auto">
            <a:xfrm>
              <a:off x="6565088" y="1512319"/>
              <a:ext cx="2324782" cy="3553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4185" bIns="0"/>
            <a:lstStyle/>
            <a:p>
              <a:pPr>
                <a:spcAft>
                  <a:spcPts val="1600"/>
                </a:spcAft>
              </a:pPr>
              <a:r>
                <a:rPr lang="ru-RU" sz="1467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/>
                </a:rPr>
                <a:t>пользователей по всему миру зарегистрировано в клиентских играх</a:t>
              </a:r>
              <a:endParaRPr lang="en-US" sz="1467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-16933" y="6667313"/>
            <a:ext cx="12208933" cy="187585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0870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42" name="Rectangle 2"/>
          <p:cNvSpPr>
            <a:spLocks/>
          </p:cNvSpPr>
          <p:nvPr/>
        </p:nvSpPr>
        <p:spPr bwMode="auto">
          <a:xfrm>
            <a:off x="31750" y="-393605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en-US" sz="5333" dirty="0" err="1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Основатель</a:t>
            </a:r>
            <a:r>
              <a:rPr lang="en-US" sz="5333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 </a:t>
            </a:r>
            <a:r>
              <a:rPr lang="en-US" sz="5333" dirty="0" err="1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Mail.Ru</a:t>
            </a:r>
            <a:r>
              <a:rPr lang="en-US" sz="5333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 Group </a:t>
            </a:r>
            <a:r>
              <a:rPr lang="ru-RU" sz="5333" dirty="0">
                <a:solidFill>
                  <a:srgbClr val="E7363E"/>
                </a:solidFill>
                <a:latin typeface="Calibri"/>
                <a:ea typeface="PFBeauSansPro-SemiBold" charset="0"/>
                <a:cs typeface="Calibri"/>
                <a:sym typeface="PFBeauSansPro-SemiBold" charset="0"/>
              </a:rPr>
              <a:t> </a:t>
            </a:r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16933" y="6667313"/>
            <a:ext cx="12208933" cy="187585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0" name="Rectangle 4"/>
          <p:cNvSpPr>
            <a:spLocks/>
          </p:cNvSpPr>
          <p:nvPr/>
        </p:nvSpPr>
        <p:spPr bwMode="auto">
          <a:xfrm>
            <a:off x="530152" y="4711340"/>
            <a:ext cx="2784309" cy="12100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Основатель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Mail.Ru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Group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Соучредитель и председатель совета директоров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Mail.Ru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Group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4142" y="4085729"/>
            <a:ext cx="3741645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33" dirty="0">
                <a:solidFill>
                  <a:srgbClr val="333333"/>
                </a:solidFill>
                <a:latin typeface="Calibri"/>
                <a:cs typeface="Calibri"/>
              </a:rPr>
              <a:t>Дмитрий</a:t>
            </a:r>
            <a:r>
              <a:rPr lang="en-US" sz="2933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ru-RU" sz="2933" dirty="0">
                <a:solidFill>
                  <a:srgbClr val="333333"/>
                </a:solidFill>
                <a:latin typeface="Calibri"/>
                <a:cs typeface="Calibri"/>
              </a:rPr>
              <a:t>Гришин </a:t>
            </a:r>
          </a:p>
        </p:txBody>
      </p:sp>
      <p:sp>
        <p:nvSpPr>
          <p:cNvPr id="16" name="Rectangle 4"/>
          <p:cNvSpPr>
            <a:spLocks/>
          </p:cNvSpPr>
          <p:nvPr/>
        </p:nvSpPr>
        <p:spPr bwMode="auto">
          <a:xfrm>
            <a:off x="4271797" y="1990432"/>
            <a:ext cx="3456384" cy="1263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с отличием окончил факультет робототехники и комплексной автоматизации МГТУ им. Н.Э. Баумана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75787" y="1421334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1999</a:t>
            </a:r>
          </a:p>
        </p:txBody>
      </p:sp>
      <p:sp>
        <p:nvSpPr>
          <p:cNvPr id="19" name="Rectangle 4"/>
          <p:cNvSpPr>
            <a:spLocks/>
          </p:cNvSpPr>
          <p:nvPr/>
        </p:nvSpPr>
        <p:spPr bwMode="auto">
          <a:xfrm>
            <a:off x="8304245" y="1990432"/>
            <a:ext cx="3552395" cy="1263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занял должность технического директора, а через год – назначен исполнительным директором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Mail.Ru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08235" y="1421334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200</a:t>
            </a:r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23" name="Rectangle 4"/>
          <p:cNvSpPr>
            <a:spLocks/>
          </p:cNvSpPr>
          <p:nvPr/>
        </p:nvSpPr>
        <p:spPr bwMode="auto">
          <a:xfrm>
            <a:off x="4271797" y="3109364"/>
            <a:ext cx="3264363" cy="1263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начал работу в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Mail.Ru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с позиции руководителя отдела разработки.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75787" y="2540266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2000</a:t>
            </a:r>
          </a:p>
        </p:txBody>
      </p:sp>
      <p:sp>
        <p:nvSpPr>
          <p:cNvPr id="26" name="Rectangle 4"/>
          <p:cNvSpPr>
            <a:spLocks/>
          </p:cNvSpPr>
          <p:nvPr/>
        </p:nvSpPr>
        <p:spPr bwMode="auto">
          <a:xfrm>
            <a:off x="8304246" y="3109364"/>
            <a:ext cx="3648405" cy="399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В 2005 г. Стал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сооснователем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Mail.Ru Group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208235" y="2540266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200</a:t>
            </a:r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29" name="Rectangle 4"/>
          <p:cNvSpPr>
            <a:spLocks/>
          </p:cNvSpPr>
          <p:nvPr/>
        </p:nvSpPr>
        <p:spPr bwMode="auto">
          <a:xfrm>
            <a:off x="4271797" y="4214936"/>
            <a:ext cx="3552395" cy="1263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генеральный директор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Mail.Ru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Group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под его руководством компания вышла на IPO осенью 2010 г.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>
              <a:spcAft>
                <a:spcPts val="1600"/>
              </a:spcAft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175787" y="3623387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2010</a:t>
            </a:r>
          </a:p>
        </p:txBody>
      </p:sp>
      <p:sp>
        <p:nvSpPr>
          <p:cNvPr id="32" name="Rectangle 4"/>
          <p:cNvSpPr>
            <a:spLocks/>
          </p:cNvSpPr>
          <p:nvPr/>
        </p:nvSpPr>
        <p:spPr bwMode="auto">
          <a:xfrm>
            <a:off x="8304245" y="4214936"/>
            <a:ext cx="3264363" cy="1263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стал председателем совета директоров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Mail.Ru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Group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08235" y="3623387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2012</a:t>
            </a:r>
            <a:endParaRPr lang="ru-RU" sz="2933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175787" y="4854165"/>
            <a:ext cx="7776864" cy="15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rgbClr val="FF0000"/>
                </a:solidFill>
                <a:latin typeface="Calibri"/>
                <a:cs typeface="Calibri"/>
              </a:rPr>
              <a:t>Дмитрий Гришин активно занимается развитием технологического образования в России: он был инициатором самой большой в Восточной Европе олимпиаде</a:t>
            </a:r>
            <a:r>
              <a:rPr lang="en-US" sz="12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Calibri"/>
                <a:cs typeface="Calibri"/>
              </a:rPr>
              <a:t>по программированию </a:t>
            </a:r>
            <a:r>
              <a:rPr lang="ru-RU" sz="1200" dirty="0" err="1">
                <a:solidFill>
                  <a:srgbClr val="FF0000"/>
                </a:solidFill>
                <a:latin typeface="Calibri"/>
                <a:cs typeface="Calibri"/>
              </a:rPr>
              <a:t>Russian</a:t>
            </a:r>
            <a:r>
              <a:rPr lang="ru-RU" sz="12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Calibri"/>
                <a:cs typeface="Calibri"/>
              </a:rPr>
              <a:t>Code</a:t>
            </a:r>
            <a:r>
              <a:rPr lang="ru-RU" sz="12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z="1200" dirty="0" err="1">
                <a:solidFill>
                  <a:srgbClr val="FF0000"/>
                </a:solidFill>
                <a:latin typeface="Calibri"/>
                <a:cs typeface="Calibri"/>
              </a:rPr>
              <a:t>Cup</a:t>
            </a:r>
            <a:r>
              <a:rPr lang="ru-RU" sz="1200" dirty="0">
                <a:solidFill>
                  <a:srgbClr val="FF0000"/>
                </a:solidFill>
                <a:latin typeface="Calibri"/>
                <a:cs typeface="Calibri"/>
              </a:rPr>
              <a:t>, Технопарка в МГТУ им. Баумана и ряда других образовательных проектов.</a:t>
            </a:r>
            <a:r>
              <a:rPr lang="en-US" sz="12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Calibri"/>
                <a:cs typeface="Calibri"/>
              </a:rPr>
              <a:t>Кроме того, Дмитрий Гришин возглавляет созданную компанией на базе Санкт-Петербургского государственного университета информационных технологий, механики и оптики (ИТМО) кафедру интернет-технологий.</a:t>
            </a:r>
          </a:p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Дмитрий увлекается робототехникой, и 15 июня 2012 года создал компанию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Grishin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Robotics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которая инвестирует в робототехнические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стартапы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по всему миру.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7" name="Изображение 36" descr="photo-grishi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2" y="1510379"/>
            <a:ext cx="2496277" cy="2496277"/>
          </a:xfrm>
          <a:prstGeom prst="rect">
            <a:avLst/>
          </a:prstGeom>
        </p:spPr>
      </p:pic>
      <p:pic>
        <p:nvPicPr>
          <p:cNvPr id="38" name="Изображение 37" descr="ti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41" y="1560716"/>
            <a:ext cx="357481" cy="357481"/>
          </a:xfrm>
          <a:prstGeom prst="rect">
            <a:avLst/>
          </a:prstGeom>
        </p:spPr>
      </p:pic>
      <p:pic>
        <p:nvPicPr>
          <p:cNvPr id="40" name="Изображение 39" descr="ti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41" y="2674553"/>
            <a:ext cx="357481" cy="357481"/>
          </a:xfrm>
          <a:prstGeom prst="rect">
            <a:avLst/>
          </a:prstGeom>
        </p:spPr>
      </p:pic>
      <p:pic>
        <p:nvPicPr>
          <p:cNvPr id="41" name="Изображение 40" descr="ti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41" y="3759485"/>
            <a:ext cx="357481" cy="357481"/>
          </a:xfrm>
          <a:prstGeom prst="rect">
            <a:avLst/>
          </a:prstGeom>
        </p:spPr>
      </p:pic>
      <p:pic>
        <p:nvPicPr>
          <p:cNvPr id="44" name="Изображение 43" descr="ti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82" y="1560716"/>
            <a:ext cx="357481" cy="357481"/>
          </a:xfrm>
          <a:prstGeom prst="rect">
            <a:avLst/>
          </a:prstGeom>
        </p:spPr>
      </p:pic>
      <p:pic>
        <p:nvPicPr>
          <p:cNvPr id="45" name="Изображение 44" descr="ti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82" y="2674553"/>
            <a:ext cx="357481" cy="357481"/>
          </a:xfrm>
          <a:prstGeom prst="rect">
            <a:avLst/>
          </a:prstGeom>
        </p:spPr>
      </p:pic>
      <p:pic>
        <p:nvPicPr>
          <p:cNvPr id="46" name="Изображение 45" descr="ti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82" y="3759485"/>
            <a:ext cx="357481" cy="35748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08039" y="5764353"/>
            <a:ext cx="1149549" cy="588720"/>
            <a:chOff x="381029" y="4323265"/>
            <a:chExt cx="862162" cy="441540"/>
          </a:xfrm>
        </p:grpSpPr>
        <p:pic>
          <p:nvPicPr>
            <p:cNvPr id="2" name="Изображение 1" descr="location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29" y="4323265"/>
              <a:ext cx="325606" cy="424608"/>
            </a:xfrm>
            <a:prstGeom prst="rect">
              <a:avLst/>
            </a:prstGeom>
          </p:spPr>
        </p:pic>
        <p:sp>
          <p:nvSpPr>
            <p:cNvPr id="15" name="Rectangle 4"/>
            <p:cNvSpPr>
              <a:spLocks/>
            </p:cNvSpPr>
            <p:nvPr/>
          </p:nvSpPr>
          <p:spPr bwMode="auto">
            <a:xfrm>
              <a:off x="667127" y="4548781"/>
              <a:ext cx="576064" cy="2160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4185" bIns="0"/>
            <a:lstStyle/>
            <a:p>
              <a:pPr>
                <a:spcAft>
                  <a:spcPts val="1600"/>
                </a:spcAft>
              </a:pPr>
              <a:r>
                <a:rPr lang="en-US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26 </a:t>
              </a:r>
              <a:r>
                <a:rPr lang="ru-RU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этаж</a:t>
              </a:r>
              <a:endParaRPr lang="en-US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4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42" name="Rectangle 2"/>
          <p:cNvSpPr>
            <a:spLocks/>
          </p:cNvSpPr>
          <p:nvPr/>
        </p:nvSpPr>
        <p:spPr bwMode="auto">
          <a:xfrm>
            <a:off x="31750" y="-393605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en-US" sz="5333" dirty="0">
                <a:solidFill>
                  <a:srgbClr val="E7363E"/>
                </a:solidFill>
                <a:ea typeface="PFBeauSansPro-SemiBold" charset="0"/>
                <a:cs typeface="Calibri"/>
                <a:sym typeface="PFBeauSansPro-SemiBold" charset="0"/>
              </a:rPr>
              <a:t>CEO </a:t>
            </a:r>
            <a:r>
              <a:rPr lang="en-US" sz="5333" dirty="0" err="1">
                <a:solidFill>
                  <a:srgbClr val="E7363E"/>
                </a:solidFill>
                <a:ea typeface="PFBeauSansPro-SemiBold" charset="0"/>
                <a:cs typeface="Calibri"/>
                <a:sym typeface="PFBeauSansPro-SemiBold" charset="0"/>
              </a:rPr>
              <a:t>Mail.Ru</a:t>
            </a:r>
            <a:r>
              <a:rPr lang="en-US" sz="5333" dirty="0">
                <a:solidFill>
                  <a:srgbClr val="E7363E"/>
                </a:solidFill>
                <a:ea typeface="PFBeauSansPro-SemiBold" charset="0"/>
                <a:cs typeface="Calibri"/>
                <a:sym typeface="PFBeauSansPro-SemiBold" charset="0"/>
              </a:rPr>
              <a:t> Group </a:t>
            </a:r>
            <a:endParaRPr lang="en-US" sz="2667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16933" y="6667313"/>
            <a:ext cx="12208933" cy="187585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0" name="Rectangle 4"/>
          <p:cNvSpPr>
            <a:spLocks/>
          </p:cNvSpPr>
          <p:nvPr/>
        </p:nvSpPr>
        <p:spPr bwMode="auto">
          <a:xfrm>
            <a:off x="530152" y="4711340"/>
            <a:ext cx="2784309" cy="12100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en-US" sz="1200" dirty="0">
                <a:solidFill>
                  <a:srgbClr val="333333"/>
                </a:solidFill>
                <a:latin typeface="Calibri"/>
                <a:cs typeface="Calibri"/>
              </a:rPr>
              <a:t> CEO (Russia) </a:t>
            </a:r>
            <a:r>
              <a:rPr lang="en-US" sz="1200" dirty="0" err="1">
                <a:solidFill>
                  <a:srgbClr val="333333"/>
                </a:solidFill>
                <a:latin typeface="Calibri"/>
                <a:cs typeface="Calibri"/>
              </a:rPr>
              <a:t>Mail.Ru</a:t>
            </a:r>
            <a:r>
              <a:rPr lang="en-US" sz="1200" dirty="0">
                <a:solidFill>
                  <a:srgbClr val="333333"/>
                </a:solidFill>
                <a:latin typeface="Calibri"/>
                <a:cs typeface="Calibri"/>
              </a:rPr>
              <a:t> Group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4142" y="4085729"/>
            <a:ext cx="3741645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33" dirty="0">
                <a:solidFill>
                  <a:srgbClr val="333333"/>
                </a:solidFill>
                <a:cs typeface="Calibri"/>
              </a:rPr>
              <a:t>Борис Добродеев </a:t>
            </a:r>
            <a:endParaRPr lang="ru-RU" sz="2933" dirty="0">
              <a:solidFill>
                <a:srgbClr val="333333"/>
              </a:solidFill>
              <a:latin typeface="Calibri"/>
              <a:cs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08039" y="5764353"/>
            <a:ext cx="1149549" cy="588720"/>
            <a:chOff x="381029" y="4323265"/>
            <a:chExt cx="862162" cy="441540"/>
          </a:xfrm>
        </p:grpSpPr>
        <p:pic>
          <p:nvPicPr>
            <p:cNvPr id="2" name="Изображение 1" descr="location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29" y="4323265"/>
              <a:ext cx="325606" cy="424608"/>
            </a:xfrm>
            <a:prstGeom prst="rect">
              <a:avLst/>
            </a:prstGeom>
          </p:spPr>
        </p:pic>
        <p:sp>
          <p:nvSpPr>
            <p:cNvPr id="15" name="Rectangle 4"/>
            <p:cNvSpPr>
              <a:spLocks/>
            </p:cNvSpPr>
            <p:nvPr/>
          </p:nvSpPr>
          <p:spPr bwMode="auto">
            <a:xfrm>
              <a:off x="667127" y="4548781"/>
              <a:ext cx="576064" cy="2160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4185" bIns="0"/>
            <a:lstStyle/>
            <a:p>
              <a:pPr>
                <a:spcAft>
                  <a:spcPts val="1600"/>
                </a:spcAft>
              </a:pPr>
              <a:r>
                <a:rPr lang="en-US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26 </a:t>
              </a:r>
              <a:r>
                <a:rPr lang="ru-RU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cs typeface="Calibri"/>
                </a:rPr>
                <a:t>этаж</a:t>
              </a:r>
              <a:endParaRPr lang="en-US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4" name="Изображение 33" descr="dobrodee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2" y="1514315"/>
            <a:ext cx="2499867" cy="2499867"/>
          </a:xfrm>
          <a:prstGeom prst="rect">
            <a:avLst/>
          </a:prstGeom>
        </p:spPr>
      </p:pic>
      <p:sp>
        <p:nvSpPr>
          <p:cNvPr id="35" name="Rectangle 4"/>
          <p:cNvSpPr>
            <a:spLocks/>
          </p:cNvSpPr>
          <p:nvPr/>
        </p:nvSpPr>
        <p:spPr bwMode="auto">
          <a:xfrm>
            <a:off x="4164608" y="2049932"/>
            <a:ext cx="3456384" cy="16321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окончил исторический факультет Московского государственного университета им. М. В. Ломоносова, в 2009 году получил степень магистра в Высшей школе бизнеса МГУ по направлению «международный бизнес».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068597" y="1384823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2007</a:t>
            </a:r>
          </a:p>
        </p:txBody>
      </p:sp>
      <p:sp>
        <p:nvSpPr>
          <p:cNvPr id="47" name="Rectangle 4"/>
          <p:cNvSpPr>
            <a:spLocks/>
          </p:cNvSpPr>
          <p:nvPr/>
        </p:nvSpPr>
        <p:spPr bwMode="auto">
          <a:xfrm>
            <a:off x="4164608" y="4705923"/>
            <a:ext cx="3168352" cy="67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директор по развитию интернет-телевидения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Zoomby.ru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068597" y="4136825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</a:t>
            </a:r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10</a:t>
            </a:r>
          </a:p>
        </p:txBody>
      </p:sp>
      <p:sp>
        <p:nvSpPr>
          <p:cNvPr id="49" name="Rectangle 4"/>
          <p:cNvSpPr>
            <a:spLocks/>
          </p:cNvSpPr>
          <p:nvPr/>
        </p:nvSpPr>
        <p:spPr bwMode="auto">
          <a:xfrm>
            <a:off x="4164608" y="5962724"/>
            <a:ext cx="3456384" cy="399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инвестиционный аналитик в фонде DST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Advisors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Юрия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Мильнера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068597" y="5393626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2011</a:t>
            </a:r>
          </a:p>
        </p:txBody>
      </p:sp>
      <p:sp>
        <p:nvSpPr>
          <p:cNvPr id="51" name="Rectangle 4"/>
          <p:cNvSpPr>
            <a:spLocks/>
          </p:cNvSpPr>
          <p:nvPr/>
        </p:nvSpPr>
        <p:spPr bwMode="auto">
          <a:xfrm>
            <a:off x="4164608" y="3691919"/>
            <a:ext cx="3456384" cy="5605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аналитик в компании «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Металлоинвест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»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068597" y="3100370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</a:t>
            </a:r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09</a:t>
            </a:r>
            <a:endParaRPr lang="ru-RU" sz="2933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3" name="Rectangle 4"/>
          <p:cNvSpPr>
            <a:spLocks/>
          </p:cNvSpPr>
          <p:nvPr/>
        </p:nvSpPr>
        <p:spPr bwMode="auto">
          <a:xfrm>
            <a:off x="8293067" y="2049932"/>
            <a:ext cx="3199024" cy="1136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возглавлял департамент управления интернет-активами USM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Advisor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подконтрольном Алишеру Усманову.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8197056" y="1384823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2012</a:t>
            </a:r>
            <a:endParaRPr lang="ru-RU" sz="2933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5" name="Rectangle 4"/>
          <p:cNvSpPr>
            <a:spLocks/>
          </p:cNvSpPr>
          <p:nvPr/>
        </p:nvSpPr>
        <p:spPr bwMode="auto">
          <a:xfrm>
            <a:off x="8293066" y="3468927"/>
            <a:ext cx="3612948" cy="6649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назначен генеральным директором «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ВКонтакте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» и директором по стратегии и развитию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Mail.Ru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Group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197056" y="2877378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201</a:t>
            </a:r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57" name="Rectangle 4"/>
          <p:cNvSpPr>
            <a:spLocks/>
          </p:cNvSpPr>
          <p:nvPr/>
        </p:nvSpPr>
        <p:spPr bwMode="auto">
          <a:xfrm>
            <a:off x="8293067" y="4828380"/>
            <a:ext cx="3612947" cy="1424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>
              <a:spcAft>
                <a:spcPts val="1600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26 октября 2016 года Добродеев занял должность генерального директора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Mail.ru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Group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, возглавив операционную деятельность холдинга в России.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197056" y="4236831"/>
            <a:ext cx="2016224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201</a:t>
            </a:r>
            <a:r>
              <a:rPr lang="ru-RU" sz="293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6</a:t>
            </a:r>
          </a:p>
        </p:txBody>
      </p:sp>
      <p:pic>
        <p:nvPicPr>
          <p:cNvPr id="59" name="Изображение 58" descr="tim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66" y="1529366"/>
            <a:ext cx="357481" cy="357481"/>
          </a:xfrm>
          <a:prstGeom prst="rect">
            <a:avLst/>
          </a:prstGeom>
        </p:spPr>
      </p:pic>
      <p:pic>
        <p:nvPicPr>
          <p:cNvPr id="60" name="Изображение 59" descr="tim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66" y="3231728"/>
            <a:ext cx="357481" cy="357481"/>
          </a:xfrm>
          <a:prstGeom prst="rect">
            <a:avLst/>
          </a:prstGeom>
        </p:spPr>
      </p:pic>
      <p:pic>
        <p:nvPicPr>
          <p:cNvPr id="61" name="Изображение 60" descr="tim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66" y="4272664"/>
            <a:ext cx="357481" cy="357481"/>
          </a:xfrm>
          <a:prstGeom prst="rect">
            <a:avLst/>
          </a:prstGeom>
        </p:spPr>
      </p:pic>
      <p:pic>
        <p:nvPicPr>
          <p:cNvPr id="62" name="Изображение 61" descr="tim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66" y="5529490"/>
            <a:ext cx="357481" cy="357481"/>
          </a:xfrm>
          <a:prstGeom prst="rect">
            <a:avLst/>
          </a:prstGeom>
        </p:spPr>
      </p:pic>
      <p:pic>
        <p:nvPicPr>
          <p:cNvPr id="63" name="Изображение 62" descr="tim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9" y="1529366"/>
            <a:ext cx="357481" cy="357481"/>
          </a:xfrm>
          <a:prstGeom prst="rect">
            <a:avLst/>
          </a:prstGeom>
        </p:spPr>
      </p:pic>
      <p:pic>
        <p:nvPicPr>
          <p:cNvPr id="64" name="Изображение 63" descr="tim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9" y="3007834"/>
            <a:ext cx="357481" cy="357481"/>
          </a:xfrm>
          <a:prstGeom prst="rect">
            <a:avLst/>
          </a:prstGeom>
        </p:spPr>
      </p:pic>
      <p:pic>
        <p:nvPicPr>
          <p:cNvPr id="65" name="Изображение 64" descr="tim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9" y="4374128"/>
            <a:ext cx="357481" cy="35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5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42" name="Rectangle 2"/>
          <p:cNvSpPr>
            <a:spLocks/>
          </p:cNvSpPr>
          <p:nvPr/>
        </p:nvSpPr>
        <p:spPr bwMode="auto">
          <a:xfrm>
            <a:off x="31750" y="-497260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5333">
                <a:solidFill>
                  <a:srgbClr val="E7363E"/>
                </a:solidFill>
                <a:ea typeface="PFBeauSansPro-SemiBold" charset="0"/>
                <a:cs typeface="Calibri"/>
                <a:sym typeface="PFBeauSansPro-SemiBold" charset="0"/>
              </a:rPr>
              <a:t>Наш офис</a:t>
            </a:r>
            <a:endParaRPr lang="en-US" sz="5333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16933" y="6667313"/>
            <a:ext cx="12208933" cy="187585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899589" y="3602181"/>
            <a:ext cx="3925479" cy="25325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Парковка на 453 авто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Салон красоты 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Химчистка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Собственный фитнес-центр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Спортивный зал для футбола, волейбола, баскетбола</a:t>
            </a: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6173968" y="3602181"/>
            <a:ext cx="4655840" cy="29830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Корпоративный ресторан</a:t>
            </a:r>
            <a:b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</a:b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и витамин-бар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ДМС, терапевт, массажист, психолог в офисе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Индивидуальная система</a:t>
            </a:r>
            <a:b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</a:b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света и кондиционирования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6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Лаунж</a:t>
            </a: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 и кинотеатр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6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/>
              </a:rPr>
              <a:t>Блоги и группы по интересам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600" dirty="0">
              <a:solidFill>
                <a:srgbClr val="000000">
                  <a:lumMod val="85000"/>
                  <a:lumOff val="15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2" name="Изображение 1" descr="off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807"/>
            <a:ext cx="12192000" cy="19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4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98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Ключевые технологии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5600" y="1825624"/>
            <a:ext cx="9028200" cy="438560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100" b="1" dirty="0" smtClean="0">
                <a:latin typeface="Proxima Nova Light" charset="0"/>
                <a:ea typeface="Proxima Nova Light" charset="0"/>
                <a:cs typeface="Proxima Nova Light" charset="0"/>
              </a:rPr>
              <a:t>Искусственный </a:t>
            </a:r>
            <a:r>
              <a:rPr lang="ru-RU" sz="2100" b="1" dirty="0">
                <a:latin typeface="Proxima Nova Light" charset="0"/>
                <a:ea typeface="Proxima Nova Light" charset="0"/>
                <a:cs typeface="Proxima Nova Light" charset="0"/>
              </a:rPr>
              <a:t>интеллект</a:t>
            </a:r>
            <a:r>
              <a:rPr lang="en-US" sz="2100" b="1" dirty="0">
                <a:latin typeface="Proxima Nova Light" charset="0"/>
                <a:ea typeface="Proxima Nova Light" charset="0"/>
                <a:cs typeface="Proxima Nova Light" charset="0"/>
              </a:rPr>
              <a:t> (AI)</a:t>
            </a:r>
            <a:r>
              <a:rPr lang="ru-RU" sz="2100" b="1" dirty="0">
                <a:latin typeface="Proxima Nova Light" charset="0"/>
                <a:ea typeface="Proxima Nova Light" charset="0"/>
                <a:cs typeface="Proxima Nova Light" charset="0"/>
              </a:rPr>
              <a:t> и машинное обучение</a:t>
            </a:r>
            <a:r>
              <a:rPr lang="en-US" sz="2100" b="1" dirty="0">
                <a:latin typeface="Proxima Nova Light" charset="0"/>
                <a:ea typeface="Proxima Nova Light" charset="0"/>
                <a:cs typeface="Proxima Nova Light" charset="0"/>
              </a:rPr>
              <a:t> (ML)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00" dirty="0" smtClean="0">
                <a:latin typeface="Proxima Nova Light" charset="0"/>
                <a:ea typeface="Proxima Nova Light" charset="0"/>
                <a:cs typeface="Proxima Nova Light" charset="0"/>
              </a:rPr>
              <a:t>Интеллектуальные </a:t>
            </a:r>
            <a:r>
              <a:rPr lang="ru-RU" sz="2100" dirty="0">
                <a:latin typeface="Proxima Nova Light" charset="0"/>
                <a:ea typeface="Proxima Nova Light" charset="0"/>
                <a:cs typeface="Proxima Nova Light" charset="0"/>
              </a:rPr>
              <a:t>приложения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00" dirty="0" smtClean="0">
                <a:latin typeface="Proxima Nova Light" charset="0"/>
                <a:ea typeface="Proxima Nova Light" charset="0"/>
                <a:cs typeface="Proxima Nova Light" charset="0"/>
              </a:rPr>
              <a:t>«</a:t>
            </a:r>
            <a:r>
              <a:rPr lang="ru-RU" sz="2100" dirty="0">
                <a:latin typeface="Proxima Nova Light" charset="0"/>
                <a:ea typeface="Proxima Nova Light" charset="0"/>
                <a:cs typeface="Proxima Nova Light" charset="0"/>
              </a:rPr>
              <a:t>Умные» вещи и «Интернет вещей»</a:t>
            </a:r>
            <a:r>
              <a:rPr lang="en-US" sz="2100" dirty="0">
                <a:latin typeface="Proxima Nova Light" charset="0"/>
                <a:ea typeface="Proxima Nova Light" charset="0"/>
                <a:cs typeface="Proxima Nova Light" charset="0"/>
              </a:rPr>
              <a:t> </a:t>
            </a:r>
            <a:r>
              <a:rPr lang="ru-RU" sz="2100" dirty="0">
                <a:latin typeface="Proxima Nova Light" charset="0"/>
                <a:ea typeface="Proxima Nova Light" charset="0"/>
                <a:cs typeface="Proxima Nova Light" charset="0"/>
              </a:rPr>
              <a:t>(</a:t>
            </a:r>
            <a:r>
              <a:rPr lang="en-US" sz="2100" dirty="0" err="1">
                <a:latin typeface="Proxima Nova Light" charset="0"/>
                <a:ea typeface="Proxima Nova Light" charset="0"/>
                <a:cs typeface="Proxima Nova Light" charset="0"/>
              </a:rPr>
              <a:t>IoT</a:t>
            </a:r>
            <a:r>
              <a:rPr lang="en-US" sz="2100" dirty="0">
                <a:latin typeface="Proxima Nova Light" charset="0"/>
                <a:ea typeface="Proxima Nova Light" charset="0"/>
                <a:cs typeface="Proxima Nova Light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100" b="1" dirty="0" smtClean="0">
                <a:latin typeface="Proxima Nova Light" charset="0"/>
                <a:ea typeface="Proxima Nova Light" charset="0"/>
                <a:cs typeface="Proxima Nova Light" charset="0"/>
              </a:rPr>
              <a:t>Виртуальная </a:t>
            </a:r>
            <a:r>
              <a:rPr lang="ru-RU" sz="2100" b="1" dirty="0">
                <a:latin typeface="Proxima Nova Light" charset="0"/>
                <a:ea typeface="Proxima Nova Light" charset="0"/>
                <a:cs typeface="Proxima Nova Light" charset="0"/>
              </a:rPr>
              <a:t>(VR) и дополненная (AR) реальность</a:t>
            </a:r>
            <a:endParaRPr lang="en-US" sz="2100" b="1" dirty="0">
              <a:latin typeface="Proxima Nova Light" charset="0"/>
              <a:ea typeface="Proxima Nova Light" charset="0"/>
              <a:cs typeface="Proxima Nova Light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100" dirty="0" smtClean="0">
                <a:latin typeface="Proxima Nova Light" charset="0"/>
                <a:ea typeface="Proxima Nova Light" charset="0"/>
                <a:cs typeface="Proxima Nova Light" charset="0"/>
              </a:rPr>
              <a:t>Цифровые</a:t>
            </a:r>
            <a:r>
              <a:rPr lang="ru-RU" sz="2100" dirty="0">
                <a:latin typeface="Proxima Nova Light" charset="0"/>
                <a:ea typeface="Proxima Nova Light" charset="0"/>
                <a:cs typeface="Proxima Nova Light" charset="0"/>
              </a:rPr>
              <a:t> «двойники»</a:t>
            </a:r>
            <a:endParaRPr lang="en-US" sz="2100" dirty="0">
              <a:latin typeface="Proxima Nova Light" charset="0"/>
              <a:ea typeface="Proxima Nova Light" charset="0"/>
              <a:cs typeface="Proxima Nova Light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100" dirty="0" err="1" smtClean="0">
                <a:latin typeface="Proxima Nova Light" charset="0"/>
                <a:ea typeface="Proxima Nova Light" charset="0"/>
                <a:cs typeface="Proxima Nova Light" charset="0"/>
              </a:rPr>
              <a:t>Блокчейн</a:t>
            </a:r>
            <a:endParaRPr lang="en-US" sz="2100" dirty="0">
              <a:latin typeface="Proxima Nova Light" charset="0"/>
              <a:ea typeface="Proxima Nova Light" charset="0"/>
              <a:cs typeface="Proxima Nova Light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100" dirty="0" smtClean="0">
                <a:latin typeface="Proxima Nova Light" charset="0"/>
                <a:ea typeface="Proxima Nova Light" charset="0"/>
                <a:cs typeface="Proxima Nova Light" charset="0"/>
              </a:rPr>
              <a:t>Диалоговые </a:t>
            </a:r>
            <a:r>
              <a:rPr lang="ru-RU" sz="2100" dirty="0">
                <a:latin typeface="Proxima Nova Light" charset="0"/>
                <a:ea typeface="Proxima Nova Light" charset="0"/>
                <a:cs typeface="Proxima Nova Light" charset="0"/>
              </a:rPr>
              <a:t>системы</a:t>
            </a:r>
            <a:endParaRPr lang="en-US" sz="2100" dirty="0">
              <a:latin typeface="Proxima Nova Light" charset="0"/>
              <a:ea typeface="Proxima Nova Light" charset="0"/>
              <a:cs typeface="Proxima Nova Light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100" b="1" dirty="0" smtClean="0">
                <a:latin typeface="Proxima Nova Light" charset="0"/>
                <a:ea typeface="Proxima Nova Light" charset="0"/>
                <a:cs typeface="Proxima Nova Light" charset="0"/>
              </a:rPr>
              <a:t>Цифровые </a:t>
            </a:r>
            <a:r>
              <a:rPr lang="ru-RU" sz="2100" b="1" dirty="0">
                <a:latin typeface="Proxima Nova Light" charset="0"/>
                <a:ea typeface="Proxima Nova Light" charset="0"/>
                <a:cs typeface="Proxima Nova Light" charset="0"/>
              </a:rPr>
              <a:t>технологические платформы</a:t>
            </a:r>
            <a:endParaRPr lang="en-US" sz="2100" b="1" dirty="0">
              <a:latin typeface="Proxima Nova Light" charset="0"/>
              <a:ea typeface="Proxima Nova Light" charset="0"/>
              <a:cs typeface="Proxima Nova Light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51236" y="6435789"/>
            <a:ext cx="305769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Proxima Nova Light" charset="0"/>
                <a:ea typeface="Proxima Nova Light" charset="0"/>
                <a:cs typeface="Proxima Nova Light" charset="0"/>
              </a:rPr>
              <a:t>*</a:t>
            </a:r>
            <a:r>
              <a:rPr lang="ru-RU" sz="1300" dirty="0" smtClean="0">
                <a:latin typeface="Proxima Nova Light" charset="0"/>
                <a:ea typeface="Proxima Nova Light" charset="0"/>
                <a:cs typeface="Proxima Nova Light" charset="0"/>
              </a:rPr>
              <a:t>Ана</a:t>
            </a:r>
            <a:r>
              <a:rPr lang="ru-RU" sz="1300" dirty="0">
                <a:latin typeface="Proxima Nova Light" charset="0"/>
                <a:ea typeface="Proxima Nova Light" charset="0"/>
                <a:cs typeface="Proxima Nova Light" charset="0"/>
              </a:rPr>
              <a:t>ли</a:t>
            </a:r>
            <a:r>
              <a:rPr lang="ru-RU" sz="1300" dirty="0" smtClean="0">
                <a:latin typeface="Proxima Nova Light" charset="0"/>
                <a:ea typeface="Proxima Nova Light" charset="0"/>
                <a:cs typeface="Proxima Nova Light" charset="0"/>
              </a:rPr>
              <a:t>тическая компания </a:t>
            </a:r>
            <a:r>
              <a:rPr lang="en-US" sz="1300" dirty="0" smtClean="0">
                <a:latin typeface="Proxima Nova Light" charset="0"/>
                <a:ea typeface="Proxima Nova Light" charset="0"/>
                <a:cs typeface="Proxima Nova Light" charset="0"/>
              </a:rPr>
              <a:t>Gartner’16</a:t>
            </a:r>
            <a:endParaRPr lang="ru-RU" sz="1300" dirty="0"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pic>
        <p:nvPicPr>
          <p:cNvPr id="5" name="Изображение 12" descr="MyCom_MailRu_Logos_vertica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5"/>
          <a:stretch/>
        </p:blipFill>
        <p:spPr>
          <a:xfrm>
            <a:off x="166229" y="13769"/>
            <a:ext cx="1125100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0810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42" name="Rectangle 2"/>
          <p:cNvSpPr>
            <a:spLocks/>
          </p:cNvSpPr>
          <p:nvPr/>
        </p:nvSpPr>
        <p:spPr bwMode="auto">
          <a:xfrm>
            <a:off x="31750" y="-497260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5333">
                <a:solidFill>
                  <a:srgbClr val="E7363E"/>
                </a:solidFill>
                <a:ea typeface="PFBeauSansPro-SemiBold" charset="0"/>
                <a:cs typeface="Calibri"/>
                <a:sym typeface="PFBeauSansPro-SemiBold" charset="0"/>
              </a:rPr>
              <a:t>Наш офис</a:t>
            </a:r>
            <a:endParaRPr lang="en-US" sz="5333" dirty="0">
              <a:solidFill>
                <a:srgbClr val="E7363E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16933" y="6667313"/>
            <a:ext cx="12208933" cy="187585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899589" y="3601904"/>
            <a:ext cx="3925479" cy="3453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Чудо-шкаф «</a:t>
            </a:r>
            <a:r>
              <a:rPr lang="en-US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Activities»</a:t>
            </a: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, «1000 мелочей», </a:t>
            </a:r>
            <a:r>
              <a:rPr lang="en-US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«</a:t>
            </a:r>
            <a:r>
              <a:rPr lang="en-US" sz="1467" dirty="0" err="1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Lost&amp;Found</a:t>
            </a:r>
            <a:r>
              <a:rPr lang="en-US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» 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Корпоративные скидки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Раздел «Объявления»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Прокат велосипедов/самокатов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Аренда зонтика/дождевика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Навигаторы </a:t>
            </a:r>
            <a:r>
              <a:rPr lang="en-US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Speech bubble </a:t>
            </a: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+mj-lt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Verdana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Verdana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Verdana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Verdana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6187911" y="3601904"/>
            <a:ext cx="3624788" cy="2512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/>
          <a:lstStyle/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Зарядные устройства для гаджетов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Игровая приставка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Массажные кресла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 err="1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Линзомат</a:t>
            </a: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, автомат с сигаретами, автомат с колготками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r>
              <a:rPr lang="ru-RU" sz="1467" dirty="0">
                <a:solidFill>
                  <a:srgbClr val="000000">
                    <a:lumMod val="85000"/>
                    <a:lumOff val="15000"/>
                  </a:srgbClr>
                </a:solidFill>
                <a:latin typeface="+mj-lt"/>
                <a:cs typeface="Verdana"/>
              </a:rPr>
              <a:t>Места для курения </a:t>
            </a: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+mj-lt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+mj-lt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+mj-lt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+mj-lt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+mj-lt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+mj-lt"/>
              <a:cs typeface="Verdana"/>
            </a:endParaRPr>
          </a:p>
          <a:p>
            <a:pPr marL="228594" indent="-228594">
              <a:spcAft>
                <a:spcPts val="1333"/>
              </a:spcAft>
              <a:buFont typeface="Arial"/>
              <a:buChar char="•"/>
            </a:pPr>
            <a:endParaRPr lang="ru-RU" sz="1467" dirty="0">
              <a:solidFill>
                <a:srgbClr val="000000">
                  <a:lumMod val="85000"/>
                  <a:lumOff val="15000"/>
                </a:srgbClr>
              </a:solidFill>
              <a:latin typeface="+mj-lt"/>
              <a:cs typeface="Verdana"/>
            </a:endParaRPr>
          </a:p>
        </p:txBody>
      </p:sp>
      <p:pic>
        <p:nvPicPr>
          <p:cNvPr id="10" name="Изображение 9" descr="offic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595"/>
            <a:ext cx="12192000" cy="19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8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celebra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64" y="5584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7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>
            <a:spLocks/>
          </p:cNvSpPr>
          <p:nvPr/>
        </p:nvSpPr>
        <p:spPr bwMode="auto">
          <a:xfrm>
            <a:off x="-5877" y="2106711"/>
            <a:ext cx="12208933" cy="2208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54185" bIns="0" anchor="ctr"/>
          <a:lstStyle/>
          <a:p>
            <a:pPr marL="52916" algn="ctr"/>
            <a:r>
              <a:rPr lang="ru-RU" sz="5333">
                <a:solidFill>
                  <a:schemeClr val="bg1"/>
                </a:solidFill>
                <a:ea typeface="PFBeauSansPro-SemiBold" charset="0"/>
                <a:cs typeface="Calibri"/>
                <a:sym typeface="PFBeauSansPro-SemiBold" charset="0"/>
              </a:rPr>
              <a:t>Спасибо!</a:t>
            </a:r>
            <a:endParaRPr lang="en-US" sz="5333" dirty="0">
              <a:solidFill>
                <a:schemeClr val="bg1"/>
              </a:solidFill>
              <a:latin typeface="Calibri"/>
              <a:ea typeface="PFBeauSansPro-SemiBold" charset="0"/>
              <a:cs typeface="Calibri"/>
              <a:sym typeface="PFBeauSansPro-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4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Информация устаревает быстрее, </a:t>
            </a:r>
            <a:br>
              <a:rPr lang="ru-RU" sz="4000" dirty="0" smtClean="0">
                <a:solidFill>
                  <a:srgbClr val="FF0000"/>
                </a:solidFill>
                <a:latin typeface="+mn-lt"/>
              </a:rPr>
            </a:br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чем вы ее получаете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70400" y="2069205"/>
            <a:ext cx="7351200" cy="33019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7200" b="1" dirty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80%</a:t>
            </a:r>
            <a:r>
              <a:rPr lang="ru-RU" sz="2000" b="1" dirty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 </a:t>
            </a:r>
            <a:r>
              <a:rPr lang="ru-RU" sz="2100" dirty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rPr>
              <a:t>нынешних школьных учебников написаны до 1992 года</a:t>
            </a:r>
          </a:p>
          <a:p>
            <a:pPr lvl="0"/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2100" dirty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rPr>
              <a:t>в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dirty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rPr>
              <a:t>раза увеличивается объем                    информации каждые 2 года</a:t>
            </a:r>
          </a:p>
        </p:txBody>
      </p:sp>
      <p:pic>
        <p:nvPicPr>
          <p:cNvPr id="5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24429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9795" y="440369"/>
            <a:ext cx="11380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FF0000"/>
                </a:solidFill>
                <a:ea typeface="+mj-ea"/>
                <a:cs typeface="+mj-cs"/>
              </a:rPr>
              <a:t>Профессии появляются и умирают быстрее,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FF0000"/>
                </a:solidFill>
                <a:ea typeface="+mj-ea"/>
                <a:cs typeface="+mj-cs"/>
              </a:rPr>
              <a:t>чем учебные заведения могут перестроиться</a:t>
            </a:r>
            <a:endParaRPr lang="ru-RU" sz="4000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6065" y="2330697"/>
            <a:ext cx="10037881" cy="32094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200" b="1" dirty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65% </a:t>
            </a:r>
            <a:r>
              <a:rPr lang="ru-RU" sz="2100" dirty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rPr>
              <a:t>нынешних школьников получат профессии, которые сейчас </a:t>
            </a:r>
            <a:r>
              <a:rPr lang="ru-RU" sz="2100" dirty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еще</a:t>
            </a:r>
            <a:r>
              <a:rPr lang="ru-RU" sz="2100" dirty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rPr>
              <a:t> </a:t>
            </a:r>
            <a:r>
              <a:rPr lang="ru-RU" sz="2100" dirty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не существуют</a:t>
            </a:r>
          </a:p>
          <a:p>
            <a:pPr lvl="0"/>
            <a:endParaRPr lang="en-US" sz="2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7200" b="1" dirty="0" smtClean="0">
                <a:solidFill>
                  <a:srgbClr val="FF0000"/>
                </a:solidFill>
                <a:latin typeface="Proxima Nova Light" charset="0"/>
                <a:ea typeface="Proxima Nova Light" charset="0"/>
                <a:cs typeface="Proxima Nova Light" charset="0"/>
              </a:rPr>
              <a:t>47% </a:t>
            </a:r>
            <a:r>
              <a:rPr lang="ru-RU" sz="2100" dirty="0" smtClean="0">
                <a:solidFill>
                  <a:schemeClr val="tx1"/>
                </a:solidFill>
                <a:latin typeface="Proxima Nova Light" charset="0"/>
                <a:ea typeface="Proxima Nova Light" charset="0"/>
                <a:cs typeface="Proxima Nova Light" charset="0"/>
              </a:rPr>
              <a:t>всех существующих профессий умрет за 20 лет</a:t>
            </a:r>
          </a:p>
        </p:txBody>
      </p:sp>
      <p:pic>
        <p:nvPicPr>
          <p:cNvPr id="4" name="Изображение 12" descr="MyCom_MailRu_Logos_vertic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5625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Что забирает работу?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1905000"/>
            <a:ext cx="3810000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ЧАСТИЧНО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1905000"/>
            <a:ext cx="3810000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ПОЛНОСТЬЮ</a:t>
            </a:r>
          </a:p>
        </p:txBody>
      </p:sp>
      <p:pic>
        <p:nvPicPr>
          <p:cNvPr id="3076" name="Picture 4" descr="http://medicena.ru/wp-content/uploads/2013/04/robot-vra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466754"/>
            <a:ext cx="1876647" cy="187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57848" y="3150514"/>
            <a:ext cx="18571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Georgia" panose="02040502050405020303" pitchFamily="18" charset="0"/>
              </a:rPr>
              <a:t>роботы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3272" y="5104902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Georgia" panose="02040502050405020303" pitchFamily="18" charset="0"/>
              </a:rPr>
              <a:t>программы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3080" name="Picture 8" descr="http://www.puls.am/edlen/wp-content/uploads/2012/05/%D0%B1%D0%B0%D0%BA%D1%82%D0%B5%D1%80%D0%B8%D1%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92" y="2590801"/>
            <a:ext cx="1606908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201248" y="3150514"/>
            <a:ext cx="2009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Georgia" panose="02040502050405020303" pitchFamily="18" charset="0"/>
              </a:rPr>
              <a:t>бактерии</a:t>
            </a:r>
          </a:p>
        </p:txBody>
      </p:sp>
      <p:pic>
        <p:nvPicPr>
          <p:cNvPr id="3082" name="Picture 10" descr="http://xage.ru/media/posts/2014/2/20/novyj-3d-printer-mozhet-pechatat-mebel-tselik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50734"/>
            <a:ext cx="1746595" cy="16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229601" y="4979314"/>
            <a:ext cx="2009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Georgia" panose="02040502050405020303" pitchFamily="18" charset="0"/>
              </a:rPr>
              <a:t>3</a:t>
            </a:r>
            <a:r>
              <a:rPr lang="en-US" sz="2200" b="1" dirty="0">
                <a:latin typeface="Georgia" panose="02040502050405020303" pitchFamily="18" charset="0"/>
              </a:rPr>
              <a:t>D-</a:t>
            </a:r>
            <a:r>
              <a:rPr lang="ru-RU" sz="2200" b="1" dirty="0">
                <a:latin typeface="Georgia" panose="02040502050405020303" pitchFamily="18" charset="0"/>
              </a:rPr>
              <a:t>принтер</a:t>
            </a:r>
          </a:p>
        </p:txBody>
      </p:sp>
      <p:pic>
        <p:nvPicPr>
          <p:cNvPr id="13" name="Изображение 12" descr="MyCom_MailRu_Logos_vertica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" y="13769"/>
            <a:ext cx="1259837" cy="112894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13809" r="50782"/>
          <a:stretch/>
        </p:blipFill>
        <p:spPr>
          <a:xfrm>
            <a:off x="2415409" y="4688177"/>
            <a:ext cx="1308639" cy="12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/>
          <a:stretch/>
        </p:blipFill>
        <p:spPr bwMode="auto">
          <a:xfrm>
            <a:off x="977360" y="17450"/>
            <a:ext cx="10237280" cy="68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defin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0" b="88682"/>
          <a:stretch/>
        </p:blipFill>
        <p:spPr bwMode="auto">
          <a:xfrm>
            <a:off x="3286489" y="476807"/>
            <a:ext cx="7030177" cy="73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12" descr="MyCom_MailRu_Logos_vertic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21"/>
            <a:ext cx="1259837" cy="11289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728177"/>
            <a:ext cx="12208933" cy="129823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9145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846650" y="266450"/>
            <a:ext cx="10515600" cy="63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ru" sz="4000" dirty="0">
                <a:solidFill>
                  <a:srgbClr val="FF0000"/>
                </a:solidFill>
              </a:rPr>
              <a:t>Профессии без будущего</a:t>
            </a:r>
          </a:p>
        </p:txBody>
      </p:sp>
      <p:pic>
        <p:nvPicPr>
          <p:cNvPr id="183" name="Shape 183" descr="MyCom_MailRu_Logos_vertic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228" y="89969"/>
            <a:ext cx="1259700" cy="11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/>
          <p:nvPr/>
        </p:nvSpPr>
        <p:spPr>
          <a:xfrm>
            <a:off x="0" y="6728177"/>
            <a:ext cx="12208800" cy="129900"/>
          </a:xfrm>
          <a:prstGeom prst="rect">
            <a:avLst/>
          </a:prstGeom>
          <a:solidFill>
            <a:srgbClr val="E7363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362371" y="1156905"/>
            <a:ext cx="5410508" cy="5167142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/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>
                <a:solidFill>
                  <a:srgbClr val="666666"/>
                </a:solidFill>
              </a:rPr>
              <a:t>дальнобойщик</a:t>
            </a:r>
          </a:p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>
                <a:solidFill>
                  <a:srgbClr val="666666"/>
                </a:solidFill>
              </a:rPr>
              <a:t>сварщик</a:t>
            </a:r>
          </a:p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>
                <a:solidFill>
                  <a:srgbClr val="666666"/>
                </a:solidFill>
              </a:rPr>
              <a:t>оператор call центра</a:t>
            </a:r>
          </a:p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 smtClean="0">
                <a:solidFill>
                  <a:srgbClr val="666666"/>
                </a:solidFill>
              </a:rPr>
              <a:t>секретарь/стенографист</a:t>
            </a:r>
            <a:endParaRPr lang="ru" sz="2800" dirty="0">
              <a:solidFill>
                <a:srgbClr val="666666"/>
              </a:solidFill>
            </a:endParaRPr>
          </a:p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>
                <a:solidFill>
                  <a:srgbClr val="666666"/>
                </a:solidFill>
              </a:rPr>
              <a:t>бухгалтер</a:t>
            </a:r>
          </a:p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>
                <a:solidFill>
                  <a:srgbClr val="666666"/>
                </a:solidFill>
              </a:rPr>
              <a:t>курьер</a:t>
            </a:r>
          </a:p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>
                <a:solidFill>
                  <a:srgbClr val="666666"/>
                </a:solidFill>
              </a:rPr>
              <a:t>переводчик</a:t>
            </a:r>
          </a:p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 smtClean="0">
                <a:solidFill>
                  <a:srgbClr val="666666"/>
                </a:solidFill>
              </a:rPr>
              <a:t>терапевт-диагност</a:t>
            </a:r>
            <a:endParaRPr lang="ru" sz="2800" dirty="0">
              <a:solidFill>
                <a:srgbClr val="666666"/>
              </a:solidFill>
            </a:endParaRPr>
          </a:p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 smtClean="0">
                <a:solidFill>
                  <a:srgbClr val="666666"/>
                </a:solidFill>
              </a:rPr>
              <a:t>риэлтор</a:t>
            </a:r>
            <a:endParaRPr lang="ru" sz="2800" dirty="0">
              <a:solidFill>
                <a:srgbClr val="666666"/>
              </a:solidFill>
            </a:endParaRPr>
          </a:p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 smtClean="0">
                <a:solidFill>
                  <a:srgbClr val="666666"/>
                </a:solidFill>
              </a:rPr>
              <a:t>кассир, продавец</a:t>
            </a:r>
            <a:endParaRPr lang="ru" sz="2800" dirty="0">
              <a:solidFill>
                <a:srgbClr val="666666"/>
              </a:solidFill>
            </a:endParaRPr>
          </a:p>
          <a:p>
            <a:pPr marL="216000" lvl="0" indent="-332205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107142"/>
              <a:buChar char="●"/>
            </a:pPr>
            <a:r>
              <a:rPr lang="ru" sz="2800" dirty="0" smtClean="0">
                <a:solidFill>
                  <a:srgbClr val="666666"/>
                </a:solidFill>
              </a:rPr>
              <a:t>журналист</a:t>
            </a:r>
          </a:p>
        </p:txBody>
      </p:sp>
      <p:pic>
        <p:nvPicPr>
          <p:cNvPr id="6" name="Picture 2" descr="http://ic.pics.livejournal.com/alenavl/4943567/27784/27784_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45" y="1306684"/>
            <a:ext cx="7466255" cy="542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8560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5858</TotalTime>
  <Words>2057</Words>
  <Application>Microsoft Macintosh PowerPoint</Application>
  <PresentationFormat>Другой</PresentationFormat>
  <Paragraphs>418</Paragraphs>
  <Slides>42</Slides>
  <Notes>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Ключевые технологии</vt:lpstr>
      <vt:lpstr>Информация устаревает быстрее,  чем вы ее получаете</vt:lpstr>
      <vt:lpstr>Презентация PowerPoint</vt:lpstr>
      <vt:lpstr>Что забирает работу?</vt:lpstr>
      <vt:lpstr>Презентация PowerPoint</vt:lpstr>
      <vt:lpstr>Профессии без будущего</vt:lpstr>
      <vt:lpstr>Атлас новых профессий</vt:lpstr>
      <vt:lpstr>Надпрофессиональные навыки и умения</vt:lpstr>
      <vt:lpstr>8 навыков цифровой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Mardanov Sergey</dc:creator>
  <cp:lastModifiedBy>n.morev</cp:lastModifiedBy>
  <cp:revision>54</cp:revision>
  <dcterms:created xsi:type="dcterms:W3CDTF">2017-07-04T11:42:36Z</dcterms:created>
  <dcterms:modified xsi:type="dcterms:W3CDTF">2017-10-12T18:44:41Z</dcterms:modified>
</cp:coreProperties>
</file>