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6" r:id="rId38"/>
    <p:sldId id="291" r:id="rId39"/>
    <p:sldId id="293" r:id="rId40"/>
    <p:sldId id="292" r:id="rId41"/>
    <p:sldId id="295" r:id="rId42"/>
    <p:sldId id="294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-128" y="-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'Квантили до оптимизации'!$A$2:$A$9</c:f>
              <c:numCache>
                <c:formatCode>General</c:formatCode>
                <c:ptCount val="8"/>
                <c:pt idx="0">
                  <c:v>2.0</c:v>
                </c:pt>
                <c:pt idx="1">
                  <c:v>3.0</c:v>
                </c:pt>
                <c:pt idx="2">
                  <c:v>4.0</c:v>
                </c:pt>
                <c:pt idx="3">
                  <c:v>5.0</c:v>
                </c:pt>
                <c:pt idx="4">
                  <c:v>6.0</c:v>
                </c:pt>
                <c:pt idx="5">
                  <c:v>7.0</c:v>
                </c:pt>
                <c:pt idx="6">
                  <c:v>8.0</c:v>
                </c:pt>
                <c:pt idx="7">
                  <c:v>9.0</c:v>
                </c:pt>
              </c:numCache>
            </c:numRef>
          </c:cat>
          <c:val>
            <c:numRef>
              <c:f>'Квантили до оптимизации'!$B$2:$B$9</c:f>
              <c:numCache>
                <c:formatCode>0%</c:formatCode>
                <c:ptCount val="8"/>
                <c:pt idx="0">
                  <c:v>0.0521</c:v>
                </c:pt>
                <c:pt idx="1">
                  <c:v>0.1746</c:v>
                </c:pt>
                <c:pt idx="2">
                  <c:v>0.2159</c:v>
                </c:pt>
                <c:pt idx="3">
                  <c:v>0.162</c:v>
                </c:pt>
                <c:pt idx="4">
                  <c:v>0.1101</c:v>
                </c:pt>
                <c:pt idx="5">
                  <c:v>0.082</c:v>
                </c:pt>
                <c:pt idx="6">
                  <c:v>0.0614</c:v>
                </c:pt>
                <c:pt idx="7">
                  <c:v>0.0431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7807928"/>
        <c:axId val="-2107805224"/>
      </c:barChart>
      <c:catAx>
        <c:axId val="-2107807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high"/>
        <c:txPr>
          <a:bodyPr/>
          <a:lstStyle/>
          <a:p>
            <a:pPr>
              <a:defRPr sz="2400"/>
            </a:pPr>
            <a:endParaRPr lang="ru-RU"/>
          </a:p>
        </c:txPr>
        <c:crossAx val="-2107805224"/>
        <c:crosses val="autoZero"/>
        <c:auto val="1"/>
        <c:lblAlgn val="ctr"/>
        <c:lblOffset val="100"/>
        <c:noMultiLvlLbl val="0"/>
      </c:catAx>
      <c:valAx>
        <c:axId val="-210780522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ru-RU"/>
          </a:p>
        </c:txPr>
        <c:crossAx val="-21078079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Время запуска,</a:t>
            </a:r>
            <a:r>
              <a:rPr lang="ru-RU" baseline="0" dirty="0" smtClean="0"/>
              <a:t> с</a:t>
            </a:r>
            <a:r>
              <a:rPr lang="ru-RU" dirty="0" smtClean="0"/>
              <a:t>екунд </a:t>
            </a:r>
            <a:r>
              <a:rPr lang="en-US" dirty="0" err="1" smtClean="0"/>
              <a:t>на</a:t>
            </a:r>
            <a:r>
              <a:rPr lang="en-US" baseline="0" dirty="0" smtClean="0"/>
              <a:t> iPhone 5</a:t>
            </a:r>
            <a:endParaRPr lang="ru-RU" dirty="0"/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Секунды</c:v>
          </c:tx>
          <c:invertIfNegative val="0"/>
          <c:cat>
            <c:strRef>
              <c:f>'Предел оптимизации'!$A$1:$A$2</c:f>
              <c:strCache>
                <c:ptCount val="2"/>
                <c:pt idx="0">
                  <c:v>Минимальный прототип</c:v>
                </c:pt>
                <c:pt idx="1">
                  <c:v>Реальное приложение</c:v>
                </c:pt>
              </c:strCache>
            </c:strRef>
          </c:cat>
          <c:val>
            <c:numRef>
              <c:f>'Предел оптимизации'!$B$1:$B$2</c:f>
              <c:numCache>
                <c:formatCode>General</c:formatCode>
                <c:ptCount val="2"/>
                <c:pt idx="0">
                  <c:v>1.925</c:v>
                </c:pt>
                <c:pt idx="1">
                  <c:v>3.89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7665784"/>
        <c:axId val="-2107662808"/>
      </c:barChart>
      <c:catAx>
        <c:axId val="-210766578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ru-RU"/>
          </a:p>
        </c:txPr>
        <c:crossAx val="-2107662808"/>
        <c:crosses val="autoZero"/>
        <c:auto val="1"/>
        <c:lblAlgn val="ctr"/>
        <c:lblOffset val="100"/>
        <c:noMultiLvlLbl val="0"/>
      </c:catAx>
      <c:valAx>
        <c:axId val="-210766280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high"/>
        <c:txPr>
          <a:bodyPr/>
          <a:lstStyle/>
          <a:p>
            <a:pPr>
              <a:defRPr sz="2400"/>
            </a:pPr>
            <a:endParaRPr lang="ru-RU"/>
          </a:p>
        </c:txPr>
        <c:crossAx val="-21076657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Запуск</a:t>
            </a:r>
            <a:r>
              <a:rPr lang="en-US" baseline="0"/>
              <a:t> на iPhone 5, секунд</a:t>
            </a:r>
            <a:endParaRPr lang="ru-RU"/>
          </a:p>
        </c:rich>
      </c:tx>
      <c:layout/>
      <c:overlay val="0"/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'Первый этап'!$A$1</c:f>
              <c:strCache>
                <c:ptCount val="1"/>
                <c:pt idx="0">
                  <c:v>До main</c:v>
                </c:pt>
              </c:strCache>
            </c:strRef>
          </c:tx>
          <c:invertIfNegative val="0"/>
          <c:cat>
            <c:strLit>
              <c:ptCount val="1"/>
              <c:pt idx="0">
                <c:v>_x0008_iPhone 5</c:v>
              </c:pt>
            </c:strLit>
          </c:cat>
          <c:val>
            <c:numRef>
              <c:f>'Первый этап'!$A$2</c:f>
              <c:numCache>
                <c:formatCode>General</c:formatCode>
                <c:ptCount val="1"/>
                <c:pt idx="0">
                  <c:v>1.8</c:v>
                </c:pt>
              </c:numCache>
            </c:numRef>
          </c:val>
        </c:ser>
        <c:ser>
          <c:idx val="1"/>
          <c:order val="1"/>
          <c:tx>
            <c:strRef>
              <c:f>'Первый этап'!$B$1</c:f>
              <c:strCache>
                <c:ptCount val="1"/>
                <c:pt idx="0">
                  <c:v>После main</c:v>
                </c:pt>
              </c:strCache>
            </c:strRef>
          </c:tx>
          <c:invertIfNegative val="0"/>
          <c:cat>
            <c:strLit>
              <c:ptCount val="1"/>
              <c:pt idx="0">
                <c:v>_x0008_iPhone 5</c:v>
              </c:pt>
            </c:strLit>
          </c:cat>
          <c:val>
            <c:numRef>
              <c:f>'Первый этап'!$B$2</c:f>
              <c:numCache>
                <c:formatCode>General</c:formatCode>
                <c:ptCount val="1"/>
                <c:pt idx="0">
                  <c:v>3.633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30642856"/>
        <c:axId val="2129720392"/>
      </c:barChart>
      <c:catAx>
        <c:axId val="2130642856"/>
        <c:scaling>
          <c:orientation val="minMax"/>
        </c:scaling>
        <c:delete val="1"/>
        <c:axPos val="l"/>
        <c:majorTickMark val="out"/>
        <c:minorTickMark val="none"/>
        <c:tickLblPos val="nextTo"/>
        <c:crossAx val="2129720392"/>
        <c:crosses val="autoZero"/>
        <c:auto val="1"/>
        <c:lblAlgn val="ctr"/>
        <c:lblOffset val="100"/>
        <c:noMultiLvlLbl val="0"/>
      </c:catAx>
      <c:valAx>
        <c:axId val="212972039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high"/>
        <c:txPr>
          <a:bodyPr/>
          <a:lstStyle/>
          <a:p>
            <a:pPr>
              <a:defRPr sz="2400"/>
            </a:pPr>
            <a:endParaRPr lang="ru-RU"/>
          </a:p>
        </c:txPr>
        <c:crossAx val="213064285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DYLD_PRINT_STATISTICS!$A$2</c:f>
              <c:strCache>
                <c:ptCount val="1"/>
                <c:pt idx="0">
                  <c:v>total images loading time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val>
            <c:numRef>
              <c:f>DYLD_PRINT_STATISTICS!$B$2</c:f>
              <c:numCache>
                <c:formatCode>General</c:formatCode>
                <c:ptCount val="1"/>
                <c:pt idx="0">
                  <c:v>0.84</c:v>
                </c:pt>
              </c:numCache>
            </c:numRef>
          </c:val>
        </c:ser>
        <c:ser>
          <c:idx val="1"/>
          <c:order val="1"/>
          <c:tx>
            <c:strRef>
              <c:f>DYLD_PRINT_STATISTICS!$A$3</c:f>
              <c:strCache>
                <c:ptCount val="1"/>
                <c:pt idx="0">
                  <c:v>rebase fixups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027972027972028"/>
                  <c:y val="-0.3"/>
                </c:manualLayout>
              </c:layout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val>
            <c:numRef>
              <c:f>DYLD_PRINT_STATISTICS!$B$3</c:f>
              <c:numCache>
                <c:formatCode>General</c:formatCode>
                <c:ptCount val="1"/>
                <c:pt idx="0">
                  <c:v>0.05</c:v>
                </c:pt>
              </c:numCache>
            </c:numRef>
          </c:val>
        </c:ser>
        <c:ser>
          <c:idx val="2"/>
          <c:order val="2"/>
          <c:tx>
            <c:strRef>
              <c:f>DYLD_PRINT_STATISTICS!$A$4</c:f>
              <c:strCache>
                <c:ptCount val="1"/>
                <c:pt idx="0">
                  <c:v>binding fixups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val>
            <c:numRef>
              <c:f>DYLD_PRINT_STATISTICS!$B$4</c:f>
              <c:numCache>
                <c:formatCode>General</c:formatCode>
                <c:ptCount val="1"/>
                <c:pt idx="0">
                  <c:v>0.59</c:v>
                </c:pt>
              </c:numCache>
            </c:numRef>
          </c:val>
        </c:ser>
        <c:ser>
          <c:idx val="3"/>
          <c:order val="3"/>
          <c:tx>
            <c:strRef>
              <c:f>DYLD_PRINT_STATISTICS!$A$5</c:f>
              <c:strCache>
                <c:ptCount val="1"/>
                <c:pt idx="0">
                  <c:v>libSystem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0559440559440549"/>
                  <c:y val="-0.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val>
            <c:numRef>
              <c:f>DYLD_PRINT_STATISTICS!$B$5</c:f>
              <c:numCache>
                <c:formatCode>General</c:formatCode>
                <c:ptCount val="1"/>
                <c:pt idx="0">
                  <c:v>0.13</c:v>
                </c:pt>
              </c:numCache>
            </c:numRef>
          </c:val>
        </c:ser>
        <c:ser>
          <c:idx val="4"/>
          <c:order val="4"/>
          <c:tx>
            <c:strRef>
              <c:f>DYLD_PRINT_STATISTICS!$A$6</c:f>
              <c:strCache>
                <c:ptCount val="1"/>
                <c:pt idx="0">
                  <c:v>shared библиотека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111888111888112"/>
                  <c:y val="-0.0033333333333333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val>
            <c:numRef>
              <c:f>DYLD_PRINT_STATISTICS!$B$6</c:f>
              <c:numCache>
                <c:formatCode>General</c:formatCode>
                <c:ptCount val="1"/>
                <c:pt idx="0">
                  <c:v>0.27</c:v>
                </c:pt>
              </c:numCache>
            </c:numRef>
          </c:val>
        </c:ser>
        <c:ser>
          <c:idx val="5"/>
          <c:order val="5"/>
          <c:tx>
            <c:strRef>
              <c:f>DYLD_PRINT_STATISTICS!$A$7</c:f>
              <c:strCache>
                <c:ptCount val="1"/>
                <c:pt idx="0">
                  <c:v>Основной код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363636363636364"/>
                  <c:y val="-0.30000052493438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val>
            <c:numRef>
              <c:f>DYLD_PRINT_STATISTICS!$B$7</c:f>
              <c:numCache>
                <c:formatCode>General</c:formatCode>
                <c:ptCount val="1"/>
                <c:pt idx="0">
                  <c:v>0.22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-2108664120"/>
        <c:axId val="-2107655304"/>
      </c:barChart>
      <c:valAx>
        <c:axId val="-2107655304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high"/>
        <c:txPr>
          <a:bodyPr/>
          <a:lstStyle/>
          <a:p>
            <a:pPr>
              <a:defRPr sz="2400"/>
            </a:pPr>
            <a:endParaRPr lang="ru-RU"/>
          </a:p>
        </c:txPr>
        <c:crossAx val="-2108664120"/>
        <c:crosses val="autoZero"/>
        <c:crossBetween val="between"/>
      </c:valAx>
      <c:catAx>
        <c:axId val="-2108664120"/>
        <c:scaling>
          <c:orientation val="minMax"/>
        </c:scaling>
        <c:delete val="1"/>
        <c:axPos val="l"/>
        <c:majorTickMark val="none"/>
        <c:minorTickMark val="none"/>
        <c:tickLblPos val="nextTo"/>
        <c:crossAx val="-210765530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XIB!$A$1:$B$1</c:f>
              <c:strCache>
                <c:ptCount val="2"/>
                <c:pt idx="0">
                  <c:v>code</c:v>
                </c:pt>
                <c:pt idx="1">
                  <c:v>xib</c:v>
                </c:pt>
              </c:strCache>
            </c:strRef>
          </c:cat>
          <c:val>
            <c:numRef>
              <c:f>XIB!$A$82:$B$82</c:f>
              <c:numCache>
                <c:formatCode>General</c:formatCode>
                <c:ptCount val="2"/>
                <c:pt idx="0">
                  <c:v>0.003135613375</c:v>
                </c:pt>
                <c:pt idx="1">
                  <c:v>0.00326091425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0162536"/>
        <c:axId val="2130158312"/>
      </c:barChart>
      <c:catAx>
        <c:axId val="213016253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ru-RU"/>
          </a:p>
        </c:txPr>
        <c:crossAx val="2130158312"/>
        <c:crosses val="autoZero"/>
        <c:auto val="1"/>
        <c:lblAlgn val="ctr"/>
        <c:lblOffset val="100"/>
        <c:noMultiLvlLbl val="0"/>
      </c:catAx>
      <c:valAx>
        <c:axId val="2130158312"/>
        <c:scaling>
          <c:orientation val="minMax"/>
          <c:min val="0.0"/>
        </c:scaling>
        <c:delete val="0"/>
        <c:axPos val="b"/>
        <c:majorGridlines/>
        <c:numFmt formatCode="General" sourceLinked="1"/>
        <c:majorTickMark val="out"/>
        <c:minorTickMark val="none"/>
        <c:tickLblPos val="high"/>
        <c:txPr>
          <a:bodyPr/>
          <a:lstStyle/>
          <a:p>
            <a:pPr>
              <a:defRPr sz="2400"/>
            </a:pPr>
            <a:endParaRPr lang="ru-RU"/>
          </a:p>
        </c:txPr>
        <c:crossAx val="21301625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Аналитика!$A$2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cat>
            <c:strRef>
              <c:f>Аналитика!$B$1:$G$1</c:f>
              <c:strCache>
                <c:ptCount val="6"/>
                <c:pt idx="0">
                  <c:v>6.1.1</c:v>
                </c:pt>
                <c:pt idx="1">
                  <c:v>6.2.0</c:v>
                </c:pt>
                <c:pt idx="2">
                  <c:v>6.3.0</c:v>
                </c:pt>
                <c:pt idx="3">
                  <c:v>7.0.0</c:v>
                </c:pt>
                <c:pt idx="4">
                  <c:v>7.1.0</c:v>
                </c:pt>
                <c:pt idx="5">
                  <c:v>7.2.0</c:v>
                </c:pt>
              </c:strCache>
            </c:strRef>
          </c:cat>
          <c:val>
            <c:numRef>
              <c:f>Аналитика!$B$2:$G$2</c:f>
              <c:numCache>
                <c:formatCode>0.00%</c:formatCode>
                <c:ptCount val="6"/>
                <c:pt idx="0">
                  <c:v>0.0521</c:v>
                </c:pt>
                <c:pt idx="1">
                  <c:v>0.0585</c:v>
                </c:pt>
                <c:pt idx="2">
                  <c:v>0.1257</c:v>
                </c:pt>
                <c:pt idx="3">
                  <c:v>0.1369</c:v>
                </c:pt>
                <c:pt idx="4">
                  <c:v>0.284</c:v>
                </c:pt>
                <c:pt idx="5">
                  <c:v>0.5696</c:v>
                </c:pt>
              </c:numCache>
            </c:numRef>
          </c:val>
        </c:ser>
        <c:ser>
          <c:idx val="1"/>
          <c:order val="1"/>
          <c:tx>
            <c:strRef>
              <c:f>Аналитика!$A$3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Аналитика!$B$1:$G$1</c:f>
              <c:strCache>
                <c:ptCount val="6"/>
                <c:pt idx="0">
                  <c:v>6.1.1</c:v>
                </c:pt>
                <c:pt idx="1">
                  <c:v>6.2.0</c:v>
                </c:pt>
                <c:pt idx="2">
                  <c:v>6.3.0</c:v>
                </c:pt>
                <c:pt idx="3">
                  <c:v>7.0.0</c:v>
                </c:pt>
                <c:pt idx="4">
                  <c:v>7.1.0</c:v>
                </c:pt>
                <c:pt idx="5">
                  <c:v>7.2.0</c:v>
                </c:pt>
              </c:strCache>
            </c:strRef>
          </c:cat>
          <c:val>
            <c:numRef>
              <c:f>Аналитика!$B$3:$G$3</c:f>
              <c:numCache>
                <c:formatCode>0.00%</c:formatCode>
                <c:ptCount val="6"/>
                <c:pt idx="0">
                  <c:v>0.1746</c:v>
                </c:pt>
                <c:pt idx="1">
                  <c:v>0.1947</c:v>
                </c:pt>
                <c:pt idx="2">
                  <c:v>0.2625</c:v>
                </c:pt>
                <c:pt idx="3">
                  <c:v>0.272</c:v>
                </c:pt>
                <c:pt idx="4">
                  <c:v>0.3578</c:v>
                </c:pt>
                <c:pt idx="5">
                  <c:v>0.0729</c:v>
                </c:pt>
              </c:numCache>
            </c:numRef>
          </c:val>
        </c:ser>
        <c:ser>
          <c:idx val="2"/>
          <c:order val="2"/>
          <c:tx>
            <c:strRef>
              <c:f>Аналитика!$A$4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cat>
            <c:strRef>
              <c:f>Аналитика!$B$1:$G$1</c:f>
              <c:strCache>
                <c:ptCount val="6"/>
                <c:pt idx="0">
                  <c:v>6.1.1</c:v>
                </c:pt>
                <c:pt idx="1">
                  <c:v>6.2.0</c:v>
                </c:pt>
                <c:pt idx="2">
                  <c:v>6.3.0</c:v>
                </c:pt>
                <c:pt idx="3">
                  <c:v>7.0.0</c:v>
                </c:pt>
                <c:pt idx="4">
                  <c:v>7.1.0</c:v>
                </c:pt>
                <c:pt idx="5">
                  <c:v>7.2.0</c:v>
                </c:pt>
              </c:strCache>
            </c:strRef>
          </c:cat>
          <c:val>
            <c:numRef>
              <c:f>Аналитика!$B$4:$G$4</c:f>
              <c:numCache>
                <c:formatCode>0.00%</c:formatCode>
                <c:ptCount val="6"/>
                <c:pt idx="0">
                  <c:v>0.2159</c:v>
                </c:pt>
                <c:pt idx="1">
                  <c:v>0.235</c:v>
                </c:pt>
                <c:pt idx="2">
                  <c:v>0.2036</c:v>
                </c:pt>
                <c:pt idx="3">
                  <c:v>0.2037</c:v>
                </c:pt>
                <c:pt idx="4">
                  <c:v>0.0684</c:v>
                </c:pt>
                <c:pt idx="5">
                  <c:v>0.1102</c:v>
                </c:pt>
              </c:numCache>
            </c:numRef>
          </c:val>
        </c:ser>
        <c:ser>
          <c:idx val="3"/>
          <c:order val="3"/>
          <c:tx>
            <c:strRef>
              <c:f>Аналитика!$A$5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cat>
            <c:strRef>
              <c:f>Аналитика!$B$1:$G$1</c:f>
              <c:strCache>
                <c:ptCount val="6"/>
                <c:pt idx="0">
                  <c:v>6.1.1</c:v>
                </c:pt>
                <c:pt idx="1">
                  <c:v>6.2.0</c:v>
                </c:pt>
                <c:pt idx="2">
                  <c:v>6.3.0</c:v>
                </c:pt>
                <c:pt idx="3">
                  <c:v>7.0.0</c:v>
                </c:pt>
                <c:pt idx="4">
                  <c:v>7.1.0</c:v>
                </c:pt>
                <c:pt idx="5">
                  <c:v>7.2.0</c:v>
                </c:pt>
              </c:strCache>
            </c:strRef>
          </c:cat>
          <c:val>
            <c:numRef>
              <c:f>Аналитика!$B$5:$G$5</c:f>
              <c:numCache>
                <c:formatCode>0.00%</c:formatCode>
                <c:ptCount val="6"/>
                <c:pt idx="0">
                  <c:v>0.162</c:v>
                </c:pt>
                <c:pt idx="1">
                  <c:v>0.1642</c:v>
                </c:pt>
                <c:pt idx="2">
                  <c:v>0.1259</c:v>
                </c:pt>
                <c:pt idx="3">
                  <c:v>0.1089</c:v>
                </c:pt>
                <c:pt idx="4">
                  <c:v>0.0737</c:v>
                </c:pt>
                <c:pt idx="5">
                  <c:v>0.0388</c:v>
                </c:pt>
              </c:numCache>
            </c:numRef>
          </c:val>
        </c:ser>
        <c:ser>
          <c:idx val="4"/>
          <c:order val="4"/>
          <c:tx>
            <c:strRef>
              <c:f>Аналитика!$A$6</c:f>
              <c:strCache>
                <c:ptCount val="1"/>
                <c:pt idx="0">
                  <c:v>6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cat>
            <c:strRef>
              <c:f>Аналитика!$B$1:$G$1</c:f>
              <c:strCache>
                <c:ptCount val="6"/>
                <c:pt idx="0">
                  <c:v>6.1.1</c:v>
                </c:pt>
                <c:pt idx="1">
                  <c:v>6.2.0</c:v>
                </c:pt>
                <c:pt idx="2">
                  <c:v>6.3.0</c:v>
                </c:pt>
                <c:pt idx="3">
                  <c:v>7.0.0</c:v>
                </c:pt>
                <c:pt idx="4">
                  <c:v>7.1.0</c:v>
                </c:pt>
                <c:pt idx="5">
                  <c:v>7.2.0</c:v>
                </c:pt>
              </c:strCache>
            </c:strRef>
          </c:cat>
          <c:val>
            <c:numRef>
              <c:f>Аналитика!$B$6:$G$6</c:f>
              <c:numCache>
                <c:formatCode>0.00%</c:formatCode>
                <c:ptCount val="6"/>
                <c:pt idx="0">
                  <c:v>0.1101</c:v>
                </c:pt>
                <c:pt idx="1">
                  <c:v>0.0958</c:v>
                </c:pt>
                <c:pt idx="2">
                  <c:v>0.0662</c:v>
                </c:pt>
                <c:pt idx="3">
                  <c:v>0.0503</c:v>
                </c:pt>
                <c:pt idx="4">
                  <c:v>0.0279</c:v>
                </c:pt>
                <c:pt idx="5">
                  <c:v>0.0466</c:v>
                </c:pt>
              </c:numCache>
            </c:numRef>
          </c:val>
        </c:ser>
        <c:ser>
          <c:idx val="5"/>
          <c:order val="5"/>
          <c:tx>
            <c:strRef>
              <c:f>Аналитика!$A$7</c:f>
              <c:strCache>
                <c:ptCount val="1"/>
                <c:pt idx="0">
                  <c:v>7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cat>
            <c:strRef>
              <c:f>Аналитика!$B$1:$G$1</c:f>
              <c:strCache>
                <c:ptCount val="6"/>
                <c:pt idx="0">
                  <c:v>6.1.1</c:v>
                </c:pt>
                <c:pt idx="1">
                  <c:v>6.2.0</c:v>
                </c:pt>
                <c:pt idx="2">
                  <c:v>6.3.0</c:v>
                </c:pt>
                <c:pt idx="3">
                  <c:v>7.0.0</c:v>
                </c:pt>
                <c:pt idx="4">
                  <c:v>7.1.0</c:v>
                </c:pt>
                <c:pt idx="5">
                  <c:v>7.2.0</c:v>
                </c:pt>
              </c:strCache>
            </c:strRef>
          </c:cat>
          <c:val>
            <c:numRef>
              <c:f>Аналитика!$B$7:$G$7</c:f>
              <c:numCache>
                <c:formatCode>0.00%</c:formatCode>
                <c:ptCount val="6"/>
                <c:pt idx="0">
                  <c:v>0.082</c:v>
                </c:pt>
                <c:pt idx="1">
                  <c:v>0.0658</c:v>
                </c:pt>
                <c:pt idx="2">
                  <c:v>0.0478</c:v>
                </c:pt>
                <c:pt idx="3">
                  <c:v>0.052</c:v>
                </c:pt>
                <c:pt idx="4">
                  <c:v>0.0325</c:v>
                </c:pt>
                <c:pt idx="5">
                  <c:v>0.0305</c:v>
                </c:pt>
              </c:numCache>
            </c:numRef>
          </c:val>
        </c:ser>
        <c:ser>
          <c:idx val="6"/>
          <c:order val="6"/>
          <c:tx>
            <c:strRef>
              <c:f>Аналитика!$A$8</c:f>
              <c:strCache>
                <c:ptCount val="1"/>
                <c:pt idx="0">
                  <c:v>8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Аналитика!$B$1:$G$1</c:f>
              <c:strCache>
                <c:ptCount val="6"/>
                <c:pt idx="0">
                  <c:v>6.1.1</c:v>
                </c:pt>
                <c:pt idx="1">
                  <c:v>6.2.0</c:v>
                </c:pt>
                <c:pt idx="2">
                  <c:v>6.3.0</c:v>
                </c:pt>
                <c:pt idx="3">
                  <c:v>7.0.0</c:v>
                </c:pt>
                <c:pt idx="4">
                  <c:v>7.1.0</c:v>
                </c:pt>
                <c:pt idx="5">
                  <c:v>7.2.0</c:v>
                </c:pt>
              </c:strCache>
            </c:strRef>
          </c:cat>
          <c:val>
            <c:numRef>
              <c:f>Аналитика!$B$8:$G$8</c:f>
              <c:numCache>
                <c:formatCode>0.00%</c:formatCode>
                <c:ptCount val="6"/>
                <c:pt idx="0">
                  <c:v>0.0614</c:v>
                </c:pt>
                <c:pt idx="1">
                  <c:v>0.0512</c:v>
                </c:pt>
                <c:pt idx="2">
                  <c:v>0.0397</c:v>
                </c:pt>
                <c:pt idx="3">
                  <c:v>0.037</c:v>
                </c:pt>
                <c:pt idx="4">
                  <c:v>0.0305</c:v>
                </c:pt>
                <c:pt idx="5">
                  <c:v>0.0156</c:v>
                </c:pt>
              </c:numCache>
            </c:numRef>
          </c:val>
        </c:ser>
        <c:ser>
          <c:idx val="7"/>
          <c:order val="7"/>
          <c:tx>
            <c:strRef>
              <c:f>Аналитика!$A$9</c:f>
              <c:strCache>
                <c:ptCount val="1"/>
                <c:pt idx="0">
                  <c:v>9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strRef>
              <c:f>Аналитика!$B$1:$G$1</c:f>
              <c:strCache>
                <c:ptCount val="6"/>
                <c:pt idx="0">
                  <c:v>6.1.1</c:v>
                </c:pt>
                <c:pt idx="1">
                  <c:v>6.2.0</c:v>
                </c:pt>
                <c:pt idx="2">
                  <c:v>6.3.0</c:v>
                </c:pt>
                <c:pt idx="3">
                  <c:v>7.0.0</c:v>
                </c:pt>
                <c:pt idx="4">
                  <c:v>7.1.0</c:v>
                </c:pt>
                <c:pt idx="5">
                  <c:v>7.2.0</c:v>
                </c:pt>
              </c:strCache>
            </c:strRef>
          </c:cat>
          <c:val>
            <c:numRef>
              <c:f>Аналитика!$B$9:$G$9</c:f>
              <c:numCache>
                <c:formatCode>0.00%</c:formatCode>
                <c:ptCount val="6"/>
                <c:pt idx="0">
                  <c:v>0.0431</c:v>
                </c:pt>
                <c:pt idx="1">
                  <c:v>0.0376</c:v>
                </c:pt>
                <c:pt idx="2">
                  <c:v>0.0282</c:v>
                </c:pt>
                <c:pt idx="3">
                  <c:v>0.0259</c:v>
                </c:pt>
                <c:pt idx="4">
                  <c:v>0.0112</c:v>
                </c:pt>
                <c:pt idx="5">
                  <c:v>0.0081</c:v>
                </c:pt>
              </c:numCache>
            </c:numRef>
          </c:val>
        </c:ser>
        <c:ser>
          <c:idx val="8"/>
          <c:order val="8"/>
          <c:tx>
            <c:strRef>
              <c:f>Аналитика!$A$10</c:f>
              <c:strCache>
                <c:ptCount val="1"/>
                <c:pt idx="0">
                  <c:v>10+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</c:spPr>
          <c:invertIfNegative val="0"/>
          <c:cat>
            <c:strRef>
              <c:f>Аналитика!$B$1:$G$1</c:f>
              <c:strCache>
                <c:ptCount val="6"/>
                <c:pt idx="0">
                  <c:v>6.1.1</c:v>
                </c:pt>
                <c:pt idx="1">
                  <c:v>6.2.0</c:v>
                </c:pt>
                <c:pt idx="2">
                  <c:v>6.3.0</c:v>
                </c:pt>
                <c:pt idx="3">
                  <c:v>7.0.0</c:v>
                </c:pt>
                <c:pt idx="4">
                  <c:v>7.1.0</c:v>
                </c:pt>
                <c:pt idx="5">
                  <c:v>7.2.0</c:v>
                </c:pt>
              </c:strCache>
            </c:strRef>
          </c:cat>
          <c:val>
            <c:numRef>
              <c:f>Аналитика!$B$10:$G$10</c:f>
              <c:numCache>
                <c:formatCode>0.00%</c:formatCode>
                <c:ptCount val="6"/>
                <c:pt idx="0">
                  <c:v>0.0988</c:v>
                </c:pt>
                <c:pt idx="1">
                  <c:v>0.0972</c:v>
                </c:pt>
                <c:pt idx="2">
                  <c:v>0.1004</c:v>
                </c:pt>
                <c:pt idx="3">
                  <c:v>0.1133</c:v>
                </c:pt>
                <c:pt idx="4">
                  <c:v>0.114</c:v>
                </c:pt>
                <c:pt idx="5">
                  <c:v>0.1077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11860280"/>
        <c:axId val="-2111873928"/>
      </c:barChart>
      <c:catAx>
        <c:axId val="-2111860280"/>
        <c:scaling>
          <c:orientation val="minMax"/>
        </c:scaling>
        <c:delete val="0"/>
        <c:axPos val="b"/>
        <c:majorTickMark val="out"/>
        <c:minorTickMark val="none"/>
        <c:tickLblPos val="high"/>
        <c:txPr>
          <a:bodyPr/>
          <a:lstStyle/>
          <a:p>
            <a:pPr>
              <a:defRPr sz="2400"/>
            </a:pPr>
            <a:endParaRPr lang="ru-RU"/>
          </a:p>
        </c:txPr>
        <c:crossAx val="-2111873928"/>
        <c:crosses val="autoZero"/>
        <c:auto val="1"/>
        <c:lblAlgn val="ctr"/>
        <c:lblOffset val="100"/>
        <c:noMultiLvlLbl val="0"/>
      </c:catAx>
      <c:valAx>
        <c:axId val="-211187392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ru-RU"/>
          </a:p>
        </c:txPr>
        <c:crossAx val="-211186028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38200" y="1144309"/>
            <a:ext cx="7471868" cy="2410878"/>
          </a:xfrm>
        </p:spPr>
        <p:txBody>
          <a:bodyPr anchor="b">
            <a:normAutofit/>
          </a:bodyPr>
          <a:lstStyle>
            <a:lvl1pPr algn="l">
              <a:defRPr sz="5600" b="1" baseline="0">
                <a:latin typeface="+mn-lt"/>
              </a:defRPr>
            </a:lvl1pPr>
          </a:lstStyle>
          <a:p>
            <a:r>
              <a:rPr lang="ru-RU" dirty="0"/>
              <a:t>Очень длинное название доклада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838200" y="3606394"/>
            <a:ext cx="5767426" cy="117774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Автор доклада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6344-934B-4973-9CF9-4965A0ECD7D4}" type="datetimeFigureOut">
              <a:rPr lang="ru-RU" smtClean="0"/>
              <a:t>07/11/16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F76B-5E08-4602-AE61-072CCA01C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296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6344-934B-4973-9CF9-4965A0ECD7D4}" type="datetimeFigureOut">
              <a:rPr lang="ru-RU" smtClean="0"/>
              <a:t>07/11/16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F76B-5E08-4602-AE61-072CCA01C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739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6344-934B-4973-9CF9-4965A0ECD7D4}" type="datetimeFigureOut">
              <a:rPr lang="ru-RU" smtClean="0"/>
              <a:t>07/11/16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F76B-5E08-4602-AE61-072CCA01C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272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38200" y="1144309"/>
            <a:ext cx="7471868" cy="2410878"/>
          </a:xfrm>
        </p:spPr>
        <p:txBody>
          <a:bodyPr anchor="b">
            <a:normAutofit/>
          </a:bodyPr>
          <a:lstStyle>
            <a:lvl1pPr algn="l">
              <a:defRPr sz="5600" b="1" baseline="0">
                <a:latin typeface="+mn-lt"/>
              </a:defRPr>
            </a:lvl1pPr>
          </a:lstStyle>
          <a:p>
            <a:r>
              <a:rPr lang="ru-RU" dirty="0"/>
              <a:t>Очень длинное название доклада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838200" y="3606394"/>
            <a:ext cx="5767426" cy="117774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Автор доклада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6344-934B-4973-9CF9-4965A0ECD7D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07/11/16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F76B-5E08-4602-AE61-072CCA01CB9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3710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6344-934B-4973-9CF9-4965A0ECD7D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07/11/16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F76B-5E08-4602-AE61-072CCA01CB9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8775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6344-934B-4973-9CF9-4965A0ECD7D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07/11/16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F76B-5E08-4602-AE61-072CCA01CB9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0449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6344-934B-4973-9CF9-4965A0ECD7D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07/11/16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F76B-5E08-4602-AE61-072CCA01CB9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7675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6344-934B-4973-9CF9-4965A0ECD7D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07/11/16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F76B-5E08-4602-AE61-072CCA01CB9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6243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6344-934B-4973-9CF9-4965A0ECD7D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07/11/16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F76B-5E08-4602-AE61-072CCA01CB9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4142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6344-934B-4973-9CF9-4965A0ECD7D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07/11/16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F76B-5E08-4602-AE61-072CCA01CB9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8001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6344-934B-4973-9CF9-4965A0ECD7D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07/11/16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F76B-5E08-4602-AE61-072CCA01CB9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9661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6344-934B-4973-9CF9-4965A0ECD7D4}" type="datetimeFigureOut">
              <a:rPr lang="ru-RU" smtClean="0"/>
              <a:t>07/11/16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F76B-5E08-4602-AE61-072CCA01C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730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6344-934B-4973-9CF9-4965A0ECD7D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07/11/16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F76B-5E08-4602-AE61-072CCA01CB9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7950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6344-934B-4973-9CF9-4965A0ECD7D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07/11/16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F76B-5E08-4602-AE61-072CCA01CB9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9847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6344-934B-4973-9CF9-4965A0ECD7D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07/11/16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F76B-5E08-4602-AE61-072CCA01CB9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265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6344-934B-4973-9CF9-4965A0ECD7D4}" type="datetimeFigureOut">
              <a:rPr lang="ru-RU" smtClean="0"/>
              <a:t>07/11/16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F76B-5E08-4602-AE61-072CCA01C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992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6344-934B-4973-9CF9-4965A0ECD7D4}" type="datetimeFigureOut">
              <a:rPr lang="ru-RU" smtClean="0"/>
              <a:t>07/11/16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F76B-5E08-4602-AE61-072CCA01C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03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6344-934B-4973-9CF9-4965A0ECD7D4}" type="datetimeFigureOut">
              <a:rPr lang="ru-RU" smtClean="0"/>
              <a:t>07/11/16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F76B-5E08-4602-AE61-072CCA01C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45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6344-934B-4973-9CF9-4965A0ECD7D4}" type="datetimeFigureOut">
              <a:rPr lang="ru-RU" smtClean="0"/>
              <a:t>07/11/16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F76B-5E08-4602-AE61-072CCA01C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406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6344-934B-4973-9CF9-4965A0ECD7D4}" type="datetimeFigureOut">
              <a:rPr lang="ru-RU" smtClean="0"/>
              <a:t>07/11/16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F76B-5E08-4602-AE61-072CCA01C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328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6344-934B-4973-9CF9-4965A0ECD7D4}" type="datetimeFigureOut">
              <a:rPr lang="ru-RU" smtClean="0"/>
              <a:t>07/11/16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F76B-5E08-4602-AE61-072CCA01C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58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6344-934B-4973-9CF9-4965A0ECD7D4}" type="datetimeFigureOut">
              <a:rPr lang="ru-RU" smtClean="0"/>
              <a:t>07/11/16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F76B-5E08-4602-AE61-072CCA01C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864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56344-934B-4973-9CF9-4965A0ECD7D4}" type="datetimeFigureOut">
              <a:rPr lang="ru-RU" smtClean="0"/>
              <a:t>07/11/16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0F76B-5E08-4602-AE61-072CCA01C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36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56344-934B-4973-9CF9-4965A0ECD7D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07/11/16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0F76B-5E08-4602-AE61-072CCA01CB9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879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.apple.com/videos/play/wwdc2016/406/" TargetMode="External"/><Relationship Id="rId3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.apple.com/videos/play/wwdc2016/406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it.ly/2fnk0xF" TargetMode="External"/><Relationship Id="rId3" Type="http://schemas.openxmlformats.org/officeDocument/2006/relationships/chart" Target="../charts/char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5.png"/><Relationship Id="rId3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bit.ly/2fgCzi5" TargetMode="External"/><Relationship Id="rId3" Type="http://schemas.openxmlformats.org/officeDocument/2006/relationships/hyperlink" Target="http://bit.ly/2f9OnGu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Быстрый старт iOS приложения на примере </a:t>
            </a:r>
            <a:r>
              <a:rPr lang="ru-RU" dirty="0" smtClean="0"/>
              <a:t>Почты </a:t>
            </a:r>
            <a:r>
              <a:rPr lang="ru-RU" dirty="0" err="1"/>
              <a:t>Mail.Ru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Николай Морев</a:t>
            </a:r>
          </a:p>
          <a:p>
            <a:r>
              <a:rPr lang="en-US" dirty="0" err="1" smtClean="0"/>
              <a:t>Mail.Ru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4579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Эффект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Нет ощущения тормозов на старте</a:t>
            </a:r>
          </a:p>
          <a:p>
            <a:r>
              <a:rPr lang="ru-RU" dirty="0" smtClean="0"/>
              <a:t>Фактическое время запуска – меньше</a:t>
            </a:r>
          </a:p>
          <a:p>
            <a:r>
              <a:rPr lang="ru-RU" dirty="0" smtClean="0"/>
              <a:t>Субъективное восприятие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8757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измерить?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Time Profiler</a:t>
            </a:r>
          </a:p>
          <a:p>
            <a:r>
              <a:rPr lang="ru-RU" dirty="0" err="1" smtClean="0"/>
              <a:t>Логи</a:t>
            </a:r>
            <a:r>
              <a:rPr lang="ru-RU" dirty="0" smtClean="0"/>
              <a:t>, встроенные в приложение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379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Предел оптимизации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Прототип: необходимый минимум функциональности</a:t>
            </a:r>
          </a:p>
          <a:p>
            <a:r>
              <a:rPr lang="ru-RU" dirty="0" smtClean="0"/>
              <a:t>Загрузка и показ минимального </a:t>
            </a:r>
            <a:r>
              <a:rPr lang="en-US" dirty="0" smtClean="0"/>
              <a:t>UI</a:t>
            </a:r>
            <a:endParaRPr lang="ru-RU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9777894"/>
              </p:ext>
            </p:extLst>
          </p:nvPr>
        </p:nvGraphicFramePr>
        <p:xfrm>
          <a:off x="1174750" y="2963334"/>
          <a:ext cx="6995583" cy="2965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8301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Приступаем к оптимизации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632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Первый</a:t>
            </a:r>
            <a:r>
              <a:rPr lang="en-US" dirty="0" smtClean="0"/>
              <a:t> </a:t>
            </a:r>
            <a:r>
              <a:rPr lang="en-US" dirty="0" err="1" smtClean="0"/>
              <a:t>этап</a:t>
            </a:r>
            <a:r>
              <a:rPr lang="en-US" dirty="0"/>
              <a:t> </a:t>
            </a:r>
            <a:r>
              <a:rPr lang="en-US" dirty="0" err="1" smtClean="0"/>
              <a:t>запуска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454086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4051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Первый</a:t>
            </a:r>
            <a:r>
              <a:rPr lang="en-US" dirty="0" smtClean="0"/>
              <a:t> </a:t>
            </a:r>
            <a:r>
              <a:rPr lang="en-US" dirty="0" err="1" smtClean="0"/>
              <a:t>этап</a:t>
            </a:r>
            <a:r>
              <a:rPr lang="en-US" dirty="0" smtClean="0"/>
              <a:t> </a:t>
            </a:r>
            <a:r>
              <a:rPr lang="en-US" dirty="0" err="1" smtClean="0"/>
              <a:t>запуска</a:t>
            </a:r>
            <a:endParaRPr lang="ru-RU" dirty="0"/>
          </a:p>
        </p:txBody>
      </p:sp>
      <p:pic>
        <p:nvPicPr>
          <p:cNvPr id="6" name="Содержимое 5" descr="Screen Shot 2016-10-31 at 14.48.3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497" b="-21497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1587501" y="2899833"/>
            <a:ext cx="705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CPU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4667" y="4265083"/>
            <a:ext cx="135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Life Cycle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3083" y="3884083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Initializing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803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WWDC: Optimizing App Startup Time</a:t>
            </a:r>
            <a:br>
              <a:rPr lang="en-US" dirty="0" smtClean="0"/>
            </a:br>
            <a:r>
              <a:rPr lang="en-US" sz="2700" dirty="0">
                <a:hlinkClick r:id="rId2"/>
              </a:rPr>
              <a:t>developer.apple.com/videos/play/wwdc2016/</a:t>
            </a:r>
            <a:r>
              <a:rPr lang="en-US" sz="2700" dirty="0" smtClean="0">
                <a:hlinkClick r:id="rId2"/>
              </a:rPr>
              <a:t>406</a:t>
            </a:r>
            <a:endParaRPr lang="ru-RU" sz="27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63956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Логотип HL++ 20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99" y="5217582"/>
            <a:ext cx="1449917" cy="144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47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WWDC: Optimizing App Startup Time</a:t>
            </a:r>
            <a:br>
              <a:rPr lang="en-US" dirty="0"/>
            </a:br>
            <a:r>
              <a:rPr lang="en-US" sz="2700" dirty="0">
                <a:hlinkClick r:id="rId2"/>
              </a:rPr>
              <a:t>developer.apple.com/videos/play/wwdc2016/406</a:t>
            </a: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less stuff</a:t>
            </a:r>
          </a:p>
          <a:p>
            <a:r>
              <a:rPr lang="ru-RU" dirty="0" smtClean="0"/>
              <a:t>Минимум динамических </a:t>
            </a:r>
            <a:r>
              <a:rPr lang="ru-RU" dirty="0" err="1" smtClean="0"/>
              <a:t>фреймворков</a:t>
            </a:r>
            <a:endParaRPr lang="ru-RU" dirty="0" smtClean="0"/>
          </a:p>
          <a:p>
            <a:r>
              <a:rPr lang="ru-RU" dirty="0" smtClean="0"/>
              <a:t>Писать большие классы и методы (нет, спасибо)</a:t>
            </a:r>
          </a:p>
          <a:p>
            <a:r>
              <a:rPr lang="en-US" dirty="0" smtClean="0"/>
              <a:t>Swift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0609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этап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Поиск возможностей оптимизации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6568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нашем приложении</a:t>
            </a:r>
            <a:endParaRPr lang="ru-RU" dirty="0"/>
          </a:p>
        </p:txBody>
      </p:sp>
      <p:pic>
        <p:nvPicPr>
          <p:cNvPr id="3" name="Изображение 2" descr="Screen Shot 2016-10-31 at 09.44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32" y="2660649"/>
            <a:ext cx="3308351" cy="3308351"/>
          </a:xfrm>
          <a:prstGeom prst="rect">
            <a:avLst/>
          </a:prstGeom>
        </p:spPr>
      </p:pic>
      <p:pic>
        <p:nvPicPr>
          <p:cNvPr id="4" name="Изображение 3" descr="Screen Shot 2016-10-31 at 09.47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83" y="2657647"/>
            <a:ext cx="3320064" cy="33325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21417" y="1619250"/>
            <a:ext cx="3407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Почта </a:t>
            </a:r>
            <a:r>
              <a:rPr lang="en-US" sz="2800" dirty="0" err="1" smtClean="0"/>
              <a:t>Mail.Ru</a:t>
            </a:r>
            <a:endParaRPr lang="en-US" sz="2800" dirty="0" smtClean="0"/>
          </a:p>
          <a:p>
            <a:pPr algn="ctr"/>
            <a:r>
              <a:rPr lang="en-US" sz="2800" dirty="0" smtClean="0"/>
              <a:t>(</a:t>
            </a:r>
            <a:r>
              <a:rPr lang="en-US" sz="2800" dirty="0" err="1" smtClean="0"/>
              <a:t>с</a:t>
            </a:r>
            <a:r>
              <a:rPr lang="en-US" sz="2800" dirty="0" smtClean="0"/>
              <a:t> 2012 </a:t>
            </a:r>
            <a:r>
              <a:rPr lang="en-US" sz="2800" dirty="0" err="1" smtClean="0"/>
              <a:t>года</a:t>
            </a:r>
            <a:r>
              <a:rPr lang="en-US" sz="2800" dirty="0" smtClean="0"/>
              <a:t>)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344834" y="1989668"/>
            <a:ext cx="3100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myMail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778500" y="3577167"/>
            <a:ext cx="1005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и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576058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Profiler: </a:t>
            </a:r>
            <a:r>
              <a:rPr lang="en-US" dirty="0" err="1" smtClean="0"/>
              <a:t>проблемы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Нет явных узких мест</a:t>
            </a:r>
            <a:endParaRPr lang="en-US" dirty="0" smtClean="0"/>
          </a:p>
          <a:p>
            <a:pPr lvl="1"/>
            <a:r>
              <a:rPr lang="en-US" dirty="0"/>
              <a:t>Uniformly Slow Code</a:t>
            </a:r>
            <a:endParaRPr lang="ru-RU" dirty="0"/>
          </a:p>
        </p:txBody>
      </p:sp>
      <p:pic>
        <p:nvPicPr>
          <p:cNvPr id="4" name="Изображение 3" descr="Screen Shot 2016-10-31 at 15.55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82" y="2978150"/>
            <a:ext cx="10173325" cy="144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3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Screen Shot 2016-10-31 at 18.11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630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Time Profiler</a:t>
            </a:r>
            <a:br>
              <a:rPr lang="en-US" dirty="0" smtClean="0"/>
            </a:br>
            <a:r>
              <a:rPr lang="en-US" sz="2800" dirty="0" err="1" smtClean="0"/>
              <a:t>Не</a:t>
            </a:r>
            <a:r>
              <a:rPr lang="en-US" sz="2800" dirty="0" smtClean="0"/>
              <a:t> </a:t>
            </a:r>
            <a:r>
              <a:rPr lang="en-US" sz="2800" dirty="0" err="1" smtClean="0"/>
              <a:t>вся</a:t>
            </a:r>
            <a:r>
              <a:rPr lang="en-US" sz="2800" dirty="0" smtClean="0"/>
              <a:t> </a:t>
            </a:r>
            <a:r>
              <a:rPr lang="en-US" sz="2800" dirty="0" err="1" smtClean="0"/>
              <a:t>интересная</a:t>
            </a:r>
            <a:r>
              <a:rPr lang="en-US" sz="2800" dirty="0" smtClean="0"/>
              <a:t> </a:t>
            </a:r>
            <a:r>
              <a:rPr lang="en-US" sz="2800" dirty="0" err="1" smtClean="0"/>
              <a:t>информация</a:t>
            </a:r>
            <a:r>
              <a:rPr lang="en-US" sz="2800" dirty="0" smtClean="0"/>
              <a:t> </a:t>
            </a:r>
            <a:r>
              <a:rPr lang="en-US" sz="2800" dirty="0" err="1" smtClean="0"/>
              <a:t>доступна</a:t>
            </a:r>
            <a:endParaRPr lang="ru-RU" dirty="0"/>
          </a:p>
        </p:txBody>
      </p:sp>
      <p:pic>
        <p:nvPicPr>
          <p:cNvPr id="5" name="Изображение 4" descr="Screen Shot 2016-10-31 at 18.19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702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8322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Profiler</a:t>
            </a:r>
            <a:br>
              <a:rPr lang="en-US" dirty="0" smtClean="0"/>
            </a:br>
            <a:r>
              <a:rPr lang="en-US" sz="2800" dirty="0" err="1" smtClean="0"/>
              <a:t>Провалы</a:t>
            </a:r>
            <a:r>
              <a:rPr lang="en-US" sz="2800" dirty="0" smtClean="0"/>
              <a:t> </a:t>
            </a:r>
            <a:r>
              <a:rPr lang="en-US" sz="2800" dirty="0" err="1" smtClean="0"/>
              <a:t>на</a:t>
            </a:r>
            <a:r>
              <a:rPr lang="en-US" sz="2800" dirty="0" smtClean="0"/>
              <a:t> </a:t>
            </a:r>
            <a:r>
              <a:rPr lang="en-US" sz="2800" dirty="0" err="1" smtClean="0"/>
              <a:t>графике</a:t>
            </a:r>
            <a:r>
              <a:rPr lang="en-US" sz="2800" dirty="0" smtClean="0"/>
              <a:t> CPU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95375"/>
          </a:xfrm>
        </p:spPr>
        <p:txBody>
          <a:bodyPr/>
          <a:lstStyle/>
          <a:p>
            <a:r>
              <a:rPr lang="ru-RU" dirty="0" smtClean="0"/>
              <a:t>Неоптимальная последовательность запуска</a:t>
            </a:r>
          </a:p>
          <a:p>
            <a:r>
              <a:rPr lang="ru-RU" dirty="0" smtClean="0"/>
              <a:t>Ввод-вывод</a:t>
            </a:r>
            <a:endParaRPr lang="ru-RU" dirty="0"/>
          </a:p>
        </p:txBody>
      </p:sp>
      <p:pic>
        <p:nvPicPr>
          <p:cNvPr id="4" name="Изображение 3" descr="Screen Shot 2016-10-31 at 18.26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3" y="3234266"/>
            <a:ext cx="95123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3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Profiler</a:t>
            </a:r>
            <a:br>
              <a:rPr lang="en-US" dirty="0" smtClean="0"/>
            </a:br>
            <a:r>
              <a:rPr lang="en-US" sz="2800" dirty="0" err="1" smtClean="0"/>
              <a:t>Разброс</a:t>
            </a:r>
            <a:r>
              <a:rPr lang="en-US" sz="2800" dirty="0" smtClean="0"/>
              <a:t> </a:t>
            </a:r>
            <a:r>
              <a:rPr lang="en-US" sz="2800" dirty="0" err="1" smtClean="0"/>
              <a:t>измерений</a:t>
            </a:r>
            <a:endParaRPr lang="ru-RU" dirty="0"/>
          </a:p>
        </p:txBody>
      </p:sp>
      <p:pic>
        <p:nvPicPr>
          <p:cNvPr id="4" name="Содержимое 3" descr="Screen Shot 2016-10-31 at 18.37.3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75" r="-203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0188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что</a:t>
            </a:r>
            <a:r>
              <a:rPr lang="en-US" dirty="0" smtClean="0"/>
              <a:t> </a:t>
            </a:r>
            <a:r>
              <a:rPr lang="en-US" dirty="0" err="1" smtClean="0"/>
              <a:t>еще</a:t>
            </a:r>
            <a:r>
              <a:rPr lang="en-US" dirty="0" smtClean="0"/>
              <a:t> </a:t>
            </a:r>
            <a:r>
              <a:rPr lang="en-US" dirty="0" err="1" smtClean="0"/>
              <a:t>обратить</a:t>
            </a:r>
            <a:r>
              <a:rPr lang="en-US" dirty="0" smtClean="0"/>
              <a:t> </a:t>
            </a:r>
            <a:r>
              <a:rPr lang="en-US" dirty="0" err="1" smtClean="0"/>
              <a:t>внимание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Просто и понятно </a:t>
            </a:r>
            <a:r>
              <a:rPr lang="en-US" dirty="0" smtClean="0"/>
              <a:t>≠</a:t>
            </a:r>
            <a:r>
              <a:rPr lang="ru-RU" dirty="0" smtClean="0"/>
              <a:t> полезно</a:t>
            </a:r>
          </a:p>
          <a:p>
            <a:r>
              <a:rPr lang="en-US" dirty="0" err="1" smtClean="0"/>
              <a:t>Не</a:t>
            </a:r>
            <a:r>
              <a:rPr lang="en-US" dirty="0" smtClean="0"/>
              <a:t> </a:t>
            </a:r>
            <a:r>
              <a:rPr lang="en-US" dirty="0" err="1" smtClean="0"/>
              <a:t>забываем</a:t>
            </a:r>
            <a:r>
              <a:rPr lang="en-US" dirty="0" smtClean="0"/>
              <a:t> </a:t>
            </a:r>
            <a:r>
              <a:rPr lang="en-US" dirty="0" err="1" smtClean="0"/>
              <a:t>о</a:t>
            </a:r>
            <a:r>
              <a:rPr lang="en-US" dirty="0" smtClean="0"/>
              <a:t> </a:t>
            </a:r>
            <a:r>
              <a:rPr lang="en-US" dirty="0" err="1" smtClean="0"/>
              <a:t>фоновых</a:t>
            </a:r>
            <a:r>
              <a:rPr lang="en-US" dirty="0" smtClean="0"/>
              <a:t> </a:t>
            </a:r>
            <a:r>
              <a:rPr lang="en-US" dirty="0" err="1" smtClean="0"/>
              <a:t>тредах</a:t>
            </a:r>
            <a:endParaRPr lang="en-US" dirty="0" smtClean="0"/>
          </a:p>
          <a:p>
            <a:r>
              <a:rPr lang="ru-RU" dirty="0" smtClean="0"/>
              <a:t>Самое прожорливое в </a:t>
            </a:r>
            <a:r>
              <a:rPr lang="en-US" dirty="0" smtClean="0"/>
              <a:t>UI: </a:t>
            </a:r>
            <a:r>
              <a:rPr lang="en-US" dirty="0" err="1" smtClean="0"/>
              <a:t>лейблы</a:t>
            </a:r>
            <a:r>
              <a:rPr lang="en-US" dirty="0" smtClean="0"/>
              <a:t> </a:t>
            </a:r>
            <a:r>
              <a:rPr lang="en-US" dirty="0" err="1" smtClean="0"/>
              <a:t>и</a:t>
            </a:r>
            <a:r>
              <a:rPr lang="en-US" dirty="0" smtClean="0"/>
              <a:t> </a:t>
            </a:r>
            <a:r>
              <a:rPr lang="en-US" dirty="0" err="1" smtClean="0"/>
              <a:t>чтение</a:t>
            </a:r>
            <a:r>
              <a:rPr lang="en-US" dirty="0" smtClean="0"/>
              <a:t> </a:t>
            </a:r>
            <a:r>
              <a:rPr lang="en-US" dirty="0" err="1" smtClean="0"/>
              <a:t>картинок</a:t>
            </a:r>
            <a:endParaRPr lang="en-US" dirty="0" smtClean="0"/>
          </a:p>
          <a:p>
            <a:r>
              <a:rPr lang="ru-RU" dirty="0" smtClean="0"/>
              <a:t>Делайте все </a:t>
            </a:r>
            <a:r>
              <a:rPr lang="ru-RU" dirty="0" smtClean="0"/>
              <a:t>лениво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25725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XIB </a:t>
            </a:r>
            <a:r>
              <a:rPr lang="en-US" dirty="0" err="1" smtClean="0"/>
              <a:t>vs</a:t>
            </a:r>
            <a:r>
              <a:rPr lang="en-US" dirty="0" smtClean="0"/>
              <a:t> code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Cocoa </a:t>
            </a:r>
            <a:r>
              <a:rPr lang="en-US" dirty="0"/>
              <a:t>with Love: Load from NIB or construct views in code: which is faster? </a:t>
            </a:r>
            <a:r>
              <a:rPr lang="en-US" dirty="0">
                <a:hlinkClick r:id="rId2"/>
              </a:rPr>
              <a:t>http://bit.ly/</a:t>
            </a:r>
            <a:r>
              <a:rPr lang="en-US" dirty="0" smtClean="0">
                <a:hlinkClick r:id="rId2"/>
              </a:rPr>
              <a:t>2fnk0xF</a:t>
            </a:r>
            <a:r>
              <a:rPr lang="en-US" dirty="0" smtClean="0"/>
              <a:t> </a:t>
            </a:r>
            <a:endParaRPr lang="ru-RU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8416513"/>
              </p:ext>
            </p:extLst>
          </p:nvPr>
        </p:nvGraphicFramePr>
        <p:xfrm>
          <a:off x="1341967" y="2793999"/>
          <a:ext cx="7452783" cy="327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59613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Ввод-вывод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Обратить</a:t>
            </a:r>
            <a:r>
              <a:rPr lang="en-US" dirty="0" smtClean="0"/>
              <a:t> </a:t>
            </a:r>
            <a:r>
              <a:rPr lang="en-US" dirty="0" err="1" smtClean="0"/>
              <a:t>внимание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сторонние</a:t>
            </a:r>
            <a:r>
              <a:rPr lang="en-US" dirty="0" smtClean="0"/>
              <a:t> </a:t>
            </a:r>
            <a:r>
              <a:rPr lang="en-US" dirty="0" err="1" smtClean="0"/>
              <a:t>библиотеки</a:t>
            </a:r>
            <a:endParaRPr lang="en-US" dirty="0" smtClean="0"/>
          </a:p>
          <a:p>
            <a:r>
              <a:rPr lang="en-US" dirty="0" err="1" smtClean="0"/>
              <a:t>UIImage</a:t>
            </a:r>
            <a:r>
              <a:rPr lang="en-US" dirty="0" smtClean="0"/>
              <a:t> </a:t>
            </a:r>
            <a:r>
              <a:rPr lang="en-US" dirty="0" err="1" smtClean="0"/>
              <a:t>imageNamed</a:t>
            </a:r>
            <a:endParaRPr lang="en-US" dirty="0" smtClean="0"/>
          </a:p>
          <a:p>
            <a:r>
              <a:rPr lang="en-US" dirty="0" err="1" smtClean="0"/>
              <a:t>Инструмент</a:t>
            </a:r>
            <a:r>
              <a:rPr lang="en-US" dirty="0" smtClean="0"/>
              <a:t> I/O Activity</a:t>
            </a:r>
          </a:p>
          <a:p>
            <a:r>
              <a:rPr lang="en-US" dirty="0" err="1" smtClean="0"/>
              <a:t>Брейкпоинт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__open</a:t>
            </a:r>
          </a:p>
          <a:p>
            <a:r>
              <a:rPr lang="en-US" dirty="0" smtClean="0"/>
              <a:t>Call Samples </a:t>
            </a:r>
            <a:r>
              <a:rPr lang="en-US" dirty="0" err="1" smtClean="0"/>
              <a:t>в</a:t>
            </a:r>
            <a:r>
              <a:rPr lang="en-US" dirty="0" smtClean="0"/>
              <a:t> </a:t>
            </a:r>
            <a:r>
              <a:rPr lang="en-US" dirty="0" err="1" smtClean="0"/>
              <a:t>профайлере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3729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Когда</a:t>
            </a:r>
            <a:r>
              <a:rPr lang="en-US" dirty="0" smtClean="0"/>
              <a:t> </a:t>
            </a:r>
            <a:r>
              <a:rPr lang="en-US" dirty="0" err="1" smtClean="0"/>
              <a:t>профайлера</a:t>
            </a:r>
            <a:r>
              <a:rPr lang="en-US" dirty="0" smtClean="0"/>
              <a:t> </a:t>
            </a:r>
            <a:r>
              <a:rPr lang="en-US" dirty="0" err="1" smtClean="0"/>
              <a:t>недостаточно</a:t>
            </a:r>
            <a:endParaRPr lang="ru-RU" dirty="0"/>
          </a:p>
        </p:txBody>
      </p:sp>
      <p:pic>
        <p:nvPicPr>
          <p:cNvPr id="4" name="Содержимое 3" descr="6398799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32" r="-708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9638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Профайлинг</a:t>
            </a:r>
            <a:r>
              <a:rPr lang="ru-RU" dirty="0" smtClean="0"/>
              <a:t> логами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Оптимизировали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50 </a:t>
            </a:r>
            <a:r>
              <a:rPr lang="en-US" dirty="0" err="1" smtClean="0"/>
              <a:t>мс</a:t>
            </a:r>
            <a:r>
              <a:rPr lang="en-US" dirty="0" smtClean="0"/>
              <a:t>, </a:t>
            </a:r>
            <a:r>
              <a:rPr lang="en-US" dirty="0" err="1" smtClean="0"/>
              <a:t>а</a:t>
            </a:r>
            <a:r>
              <a:rPr lang="en-US" dirty="0" smtClean="0"/>
              <a:t> </a:t>
            </a:r>
            <a:r>
              <a:rPr lang="en-US" dirty="0" err="1" smtClean="0"/>
              <a:t>разброс</a:t>
            </a:r>
            <a:r>
              <a:rPr lang="en-US" dirty="0" smtClean="0"/>
              <a:t> </a:t>
            </a:r>
            <a:r>
              <a:rPr lang="en-US" dirty="0" err="1" smtClean="0"/>
              <a:t>в</a:t>
            </a:r>
            <a:r>
              <a:rPr lang="en-US" dirty="0" smtClean="0"/>
              <a:t> </a:t>
            </a:r>
            <a:r>
              <a:rPr lang="en-US" dirty="0" err="1" smtClean="0"/>
              <a:t>профайлере</a:t>
            </a:r>
            <a:r>
              <a:rPr lang="en-US" dirty="0" smtClean="0"/>
              <a:t> – 400 </a:t>
            </a:r>
            <a:r>
              <a:rPr lang="en-US" dirty="0" err="1" smtClean="0"/>
              <a:t>мс</a:t>
            </a:r>
            <a:endParaRPr lang="en-US" dirty="0" smtClean="0"/>
          </a:p>
          <a:p>
            <a:r>
              <a:rPr lang="en-US" dirty="0" err="1" smtClean="0"/>
              <a:t>Надо</a:t>
            </a:r>
            <a:r>
              <a:rPr lang="en-US" dirty="0" smtClean="0"/>
              <a:t> </a:t>
            </a:r>
            <a:r>
              <a:rPr lang="en-US" dirty="0" err="1" smtClean="0"/>
              <a:t>больше</a:t>
            </a:r>
            <a:r>
              <a:rPr lang="en-US" dirty="0" smtClean="0"/>
              <a:t> </a:t>
            </a:r>
            <a:r>
              <a:rPr lang="en-US" dirty="0" err="1" smtClean="0"/>
              <a:t>запусков</a:t>
            </a:r>
            <a:endParaRPr lang="en-US" dirty="0" smtClean="0"/>
          </a:p>
          <a:p>
            <a:r>
              <a:rPr lang="en-US" dirty="0" err="1" smtClean="0"/>
              <a:t>Автоматизация</a:t>
            </a:r>
            <a:r>
              <a:rPr lang="en-US" dirty="0" smtClean="0"/>
              <a:t>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2724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Логи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load	</a:t>
            </a:r>
            <a:r>
              <a:rPr lang="en-US" b="1" dirty="0" smtClean="0">
                <a:latin typeface="Courier New"/>
                <a:cs typeface="Courier New"/>
              </a:rPr>
              <a:t>				   0</a:t>
            </a:r>
            <a:r>
              <a:rPr lang="en-US" b="1" dirty="0">
                <a:latin typeface="Courier New"/>
                <a:cs typeface="Courier New"/>
              </a:rPr>
              <a:t>	</a:t>
            </a:r>
            <a:r>
              <a:rPr lang="en-US" b="1" dirty="0" smtClean="0">
                <a:latin typeface="Courier New"/>
                <a:cs typeface="Courier New"/>
              </a:rPr>
              <a:t>   0</a:t>
            </a:r>
            <a:endParaRPr lang="en-US" b="1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main	</a:t>
            </a:r>
            <a:r>
              <a:rPr lang="en-US" b="1" dirty="0" smtClean="0">
                <a:latin typeface="Courier New"/>
                <a:cs typeface="Courier New"/>
              </a:rPr>
              <a:t>				  44</a:t>
            </a:r>
            <a:r>
              <a:rPr lang="en-US" b="1" dirty="0">
                <a:latin typeface="Courier New"/>
                <a:cs typeface="Courier New"/>
              </a:rPr>
              <a:t>	</a:t>
            </a:r>
            <a:r>
              <a:rPr lang="en-US" b="1" dirty="0" smtClean="0">
                <a:latin typeface="Courier New"/>
                <a:cs typeface="Courier New"/>
              </a:rPr>
              <a:t>  44</a:t>
            </a:r>
            <a:endParaRPr lang="en-US" b="1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did finish launching	</a:t>
            </a:r>
            <a:r>
              <a:rPr lang="en-US" b="1" dirty="0" smtClean="0">
                <a:latin typeface="Courier New"/>
                <a:cs typeface="Courier New"/>
              </a:rPr>
              <a:t>	 295</a:t>
            </a:r>
            <a:r>
              <a:rPr lang="en-US" b="1" dirty="0">
                <a:latin typeface="Courier New"/>
                <a:cs typeface="Courier New"/>
              </a:rPr>
              <a:t>	</a:t>
            </a:r>
            <a:r>
              <a:rPr lang="en-US" b="1" dirty="0" smtClean="0">
                <a:latin typeface="Courier New"/>
                <a:cs typeface="Courier New"/>
              </a:rPr>
              <a:t> 250</a:t>
            </a:r>
            <a:endParaRPr lang="en-US" b="1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did </a:t>
            </a:r>
            <a:r>
              <a:rPr lang="en-US" b="1" dirty="0" err="1">
                <a:latin typeface="Courier New"/>
                <a:cs typeface="Courier New"/>
              </a:rPr>
              <a:t>init</a:t>
            </a:r>
            <a:r>
              <a:rPr lang="en-US" b="1" dirty="0">
                <a:latin typeface="Courier New"/>
                <a:cs typeface="Courier New"/>
              </a:rPr>
              <a:t> BIOD	</a:t>
            </a:r>
            <a:r>
              <a:rPr lang="en-US" b="1" dirty="0" smtClean="0">
                <a:latin typeface="Courier New"/>
                <a:cs typeface="Courier New"/>
              </a:rPr>
              <a:t>		 489</a:t>
            </a:r>
            <a:r>
              <a:rPr lang="en-US" b="1" dirty="0">
                <a:latin typeface="Courier New"/>
                <a:cs typeface="Courier New"/>
              </a:rPr>
              <a:t>	</a:t>
            </a:r>
            <a:r>
              <a:rPr lang="en-US" b="1" dirty="0" smtClean="0">
                <a:latin typeface="Courier New"/>
                <a:cs typeface="Courier New"/>
              </a:rPr>
              <a:t> 194</a:t>
            </a:r>
            <a:endParaRPr lang="en-US" b="1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will load accounts	</a:t>
            </a:r>
            <a:r>
              <a:rPr lang="en-US" b="1" dirty="0" smtClean="0">
                <a:latin typeface="Courier New"/>
                <a:cs typeface="Courier New"/>
              </a:rPr>
              <a:t>	1145</a:t>
            </a:r>
            <a:r>
              <a:rPr lang="en-US" b="1" dirty="0">
                <a:latin typeface="Courier New"/>
                <a:cs typeface="Courier New"/>
              </a:rPr>
              <a:t>	</a:t>
            </a:r>
            <a:r>
              <a:rPr lang="en-US" b="1" dirty="0" smtClean="0">
                <a:latin typeface="Courier New"/>
                <a:cs typeface="Courier New"/>
              </a:rPr>
              <a:t> 655</a:t>
            </a:r>
            <a:endParaRPr lang="en-US" b="1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ELVC view did appear	</a:t>
            </a:r>
            <a:r>
              <a:rPr lang="en-US" b="1" dirty="0" smtClean="0">
                <a:latin typeface="Courier New"/>
                <a:cs typeface="Courier New"/>
              </a:rPr>
              <a:t>	1663</a:t>
            </a:r>
            <a:r>
              <a:rPr lang="en-US" b="1" dirty="0">
                <a:latin typeface="Courier New"/>
                <a:cs typeface="Courier New"/>
              </a:rPr>
              <a:t>	</a:t>
            </a:r>
            <a:r>
              <a:rPr lang="en-US" b="1" dirty="0" smtClean="0">
                <a:latin typeface="Courier New"/>
                <a:cs typeface="Courier New"/>
              </a:rPr>
              <a:t> 518</a:t>
            </a:r>
            <a:endParaRPr lang="en-US" b="1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did load accounts	</a:t>
            </a:r>
            <a:r>
              <a:rPr lang="en-US" b="1" dirty="0" smtClean="0">
                <a:latin typeface="Courier New"/>
                <a:cs typeface="Courier New"/>
              </a:rPr>
              <a:t>	1933</a:t>
            </a:r>
            <a:r>
              <a:rPr lang="en-US" b="1" dirty="0">
                <a:latin typeface="Courier New"/>
                <a:cs typeface="Courier New"/>
              </a:rPr>
              <a:t>	</a:t>
            </a:r>
            <a:r>
              <a:rPr lang="en-US" b="1" dirty="0" smtClean="0">
                <a:latin typeface="Courier New"/>
                <a:cs typeface="Courier New"/>
              </a:rPr>
              <a:t> 269</a:t>
            </a:r>
            <a:endParaRPr lang="en-US" b="1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did load cached folders	2075	</a:t>
            </a:r>
            <a:r>
              <a:rPr lang="en-US" b="1" dirty="0" smtClean="0">
                <a:latin typeface="Courier New"/>
                <a:cs typeface="Courier New"/>
              </a:rPr>
              <a:t> 142</a:t>
            </a:r>
            <a:endParaRPr lang="en-US" b="1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items from cache	</a:t>
            </a:r>
            <a:r>
              <a:rPr lang="en-US" b="1" dirty="0" smtClean="0">
                <a:latin typeface="Courier New"/>
                <a:cs typeface="Courier New"/>
              </a:rPr>
              <a:t>		5547</a:t>
            </a:r>
            <a:r>
              <a:rPr lang="en-US" b="1" dirty="0">
                <a:latin typeface="Courier New"/>
                <a:cs typeface="Courier New"/>
              </a:rPr>
              <a:t>	3471</a:t>
            </a:r>
          </a:p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ELVC did show initial items	7146	1599</a:t>
            </a:r>
          </a:p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did update slide stack	7326	</a:t>
            </a:r>
            <a:r>
              <a:rPr lang="en-US" b="1" dirty="0" smtClean="0">
                <a:latin typeface="Courier New"/>
                <a:cs typeface="Courier New"/>
              </a:rPr>
              <a:t> 179</a:t>
            </a:r>
            <a:endParaRPr lang="en-US" b="1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stop	</a:t>
            </a:r>
            <a:r>
              <a:rPr lang="en-US" b="1" dirty="0" smtClean="0">
                <a:latin typeface="Courier New"/>
                <a:cs typeface="Courier New"/>
              </a:rPr>
              <a:t>				7326</a:t>
            </a:r>
            <a:r>
              <a:rPr lang="en-US" b="1" dirty="0">
                <a:latin typeface="Courier New"/>
                <a:cs typeface="Courier New"/>
              </a:rPr>
              <a:t>	</a:t>
            </a:r>
            <a:r>
              <a:rPr lang="en-US" b="1" dirty="0" smtClean="0">
                <a:latin typeface="Courier New"/>
                <a:cs typeface="Courier New"/>
              </a:rPr>
              <a:t>   0</a:t>
            </a:r>
            <a:endParaRPr lang="en-US" b="1" dirty="0">
              <a:latin typeface="Courier New"/>
              <a:cs typeface="Courier New"/>
            </a:endParaRPr>
          </a:p>
          <a:p>
            <a:pPr marL="0" indent="0">
              <a:buNone/>
            </a:pPr>
            <a:endParaRPr lang="ru-RU" b="1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527998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Почта </a:t>
            </a:r>
            <a:r>
              <a:rPr lang="en-US" dirty="0" err="1" smtClean="0"/>
              <a:t>Mail.Ru</a:t>
            </a:r>
            <a:r>
              <a:rPr lang="en-US" dirty="0" smtClean="0"/>
              <a:t> </a:t>
            </a:r>
            <a:r>
              <a:rPr lang="en-US" dirty="0" err="1" smtClean="0"/>
              <a:t>для</a:t>
            </a:r>
            <a:r>
              <a:rPr lang="en-US" dirty="0" smtClean="0"/>
              <a:t> iOS</a:t>
            </a:r>
            <a:endParaRPr lang="ru-RU" dirty="0"/>
          </a:p>
        </p:txBody>
      </p:sp>
      <p:pic>
        <p:nvPicPr>
          <p:cNvPr id="6" name="Изображение 5" descr="Screen Shot 2016-10-15 at 10.17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6" y="3088218"/>
            <a:ext cx="7846887" cy="764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Изображение 6" descr="Screen Shot 2016-10-15 at 10.17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49" y="4995333"/>
            <a:ext cx="9443319" cy="956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Изображение 7" descr="Screen Shot 2016-10-15 at 10.17.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257" y="1993900"/>
            <a:ext cx="8033210" cy="842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Изображение 8" descr="Screen Shot 2016-10-15 at 10.18.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1" y="3958167"/>
            <a:ext cx="7522482" cy="98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Изображение 2" descr="IMG_953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670" y="317499"/>
            <a:ext cx="3166056" cy="561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Изображение 3" descr="Untitl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168" y="1957918"/>
            <a:ext cx="4444999" cy="1291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5674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8dia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9950" cy="283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Изображение 2" descr="09beforeandaf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689099"/>
            <a:ext cx="7721600" cy="478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Изображение 3" descr="07swimlan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950578"/>
            <a:ext cx="10720917" cy="4933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786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Логотип HL++ 20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918" y="4709585"/>
            <a:ext cx="1471082" cy="1471082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Автоматизация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24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Автоматизация</a:t>
            </a:r>
            <a:r>
              <a:rPr lang="en-US" dirty="0" smtClean="0"/>
              <a:t>: </a:t>
            </a:r>
            <a:r>
              <a:rPr lang="en-US" dirty="0" err="1" smtClean="0"/>
              <a:t>как</a:t>
            </a:r>
            <a:r>
              <a:rPr lang="en-US" dirty="0" smtClean="0"/>
              <a:t> </a:t>
            </a:r>
            <a:r>
              <a:rPr lang="en-US" dirty="0" err="1" smtClean="0"/>
              <a:t>реализовано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 каждый </a:t>
            </a:r>
            <a:r>
              <a:rPr lang="ru-RU" dirty="0" err="1" smtClean="0"/>
              <a:t>коммит</a:t>
            </a:r>
            <a:r>
              <a:rPr lang="ru-RU" dirty="0" smtClean="0"/>
              <a:t> – задача на </a:t>
            </a:r>
            <a:r>
              <a:rPr lang="en-US" dirty="0" smtClean="0"/>
              <a:t>Jenkins</a:t>
            </a:r>
          </a:p>
          <a:p>
            <a:r>
              <a:rPr lang="ru-RU" dirty="0" smtClean="0"/>
              <a:t>Выделенное устройство</a:t>
            </a:r>
          </a:p>
          <a:p>
            <a:r>
              <a:rPr lang="ru-RU" dirty="0" smtClean="0"/>
              <a:t>270 запусков</a:t>
            </a:r>
          </a:p>
          <a:p>
            <a:r>
              <a:rPr lang="ru-RU" dirty="0" smtClean="0"/>
              <a:t>Статистика: </a:t>
            </a:r>
            <a:r>
              <a:rPr lang="en-US" dirty="0" smtClean="0"/>
              <a:t>min/max, </a:t>
            </a:r>
            <a:r>
              <a:rPr lang="en-US" dirty="0" err="1" smtClean="0"/>
              <a:t>медиана</a:t>
            </a:r>
            <a:r>
              <a:rPr lang="en-US" dirty="0" smtClean="0"/>
              <a:t>, </a:t>
            </a:r>
            <a:r>
              <a:rPr lang="en-US" dirty="0" err="1" smtClean="0"/>
              <a:t>квартили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0762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Автоматизация: инструменты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Подключение по </a:t>
            </a:r>
            <a:r>
              <a:rPr lang="en-US" dirty="0" smtClean="0"/>
              <a:t>USB</a:t>
            </a:r>
          </a:p>
          <a:p>
            <a:pPr lvl="1"/>
            <a:r>
              <a:rPr lang="en-US" dirty="0" err="1" smtClean="0"/>
              <a:t>phonegap</a:t>
            </a:r>
            <a:r>
              <a:rPr lang="en-US" dirty="0" smtClean="0"/>
              <a:t>/</a:t>
            </a:r>
            <a:r>
              <a:rPr lang="en-US" dirty="0" err="1" smtClean="0"/>
              <a:t>ios</a:t>
            </a:r>
            <a:r>
              <a:rPr lang="en-US" dirty="0" smtClean="0"/>
              <a:t>-deploy</a:t>
            </a:r>
          </a:p>
          <a:p>
            <a:pPr lvl="1"/>
            <a:r>
              <a:rPr lang="en-US" dirty="0" err="1" smtClean="0"/>
              <a:t>libimobiledevice</a:t>
            </a:r>
            <a:r>
              <a:rPr lang="en-US" dirty="0" smtClean="0"/>
              <a:t>/</a:t>
            </a:r>
            <a:r>
              <a:rPr lang="en-US" dirty="0" err="1" smtClean="0"/>
              <a:t>idevicedebug</a:t>
            </a:r>
            <a:endParaRPr lang="en-US" dirty="0" smtClean="0"/>
          </a:p>
          <a:p>
            <a:pPr lvl="1"/>
            <a:r>
              <a:rPr lang="en-US" dirty="0" err="1" smtClean="0"/>
              <a:t>libimobiledevice</a:t>
            </a:r>
            <a:r>
              <a:rPr lang="en-US" dirty="0" smtClean="0"/>
              <a:t>/</a:t>
            </a:r>
            <a:r>
              <a:rPr lang="en-US" dirty="0" err="1" smtClean="0"/>
              <a:t>ifuse</a:t>
            </a:r>
            <a:endParaRPr lang="en-US" dirty="0" smtClean="0"/>
          </a:p>
          <a:p>
            <a:r>
              <a:rPr lang="en-US" dirty="0" smtClean="0"/>
              <a:t>Jailbreak</a:t>
            </a:r>
          </a:p>
          <a:p>
            <a:pPr lvl="1"/>
            <a:r>
              <a:rPr lang="en-US" dirty="0" err="1" smtClean="0"/>
              <a:t>ssh</a:t>
            </a:r>
            <a:endParaRPr lang="en-US" dirty="0" smtClean="0"/>
          </a:p>
          <a:p>
            <a:pPr lvl="1"/>
            <a:r>
              <a:rPr lang="en-US" dirty="0" err="1" smtClean="0"/>
              <a:t>ipainstaller</a:t>
            </a:r>
            <a:endParaRPr lang="en-US" dirty="0" smtClean="0"/>
          </a:p>
          <a:p>
            <a:pPr lvl="1"/>
            <a:r>
              <a:rPr lang="en-US" dirty="0" smtClean="0"/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172835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Подводные камни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Скачок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графике</a:t>
            </a:r>
            <a:r>
              <a:rPr lang="en-US" dirty="0" smtClean="0"/>
              <a:t> </a:t>
            </a:r>
            <a:r>
              <a:rPr lang="en-US" dirty="0" err="1" smtClean="0"/>
              <a:t>и</a:t>
            </a:r>
            <a:r>
              <a:rPr lang="en-US" dirty="0" smtClean="0"/>
              <a:t> </a:t>
            </a:r>
            <a:r>
              <a:rPr lang="en-US" dirty="0" err="1" smtClean="0"/>
              <a:t>его</a:t>
            </a:r>
            <a:r>
              <a:rPr lang="en-US" dirty="0" smtClean="0"/>
              <a:t> </a:t>
            </a:r>
            <a:r>
              <a:rPr lang="en-US" dirty="0" err="1" smtClean="0"/>
              <a:t>причина</a:t>
            </a:r>
            <a:r>
              <a:rPr lang="en-US" dirty="0" smtClean="0"/>
              <a:t> </a:t>
            </a:r>
            <a:r>
              <a:rPr lang="en-US" dirty="0" err="1" smtClean="0"/>
              <a:t>не</a:t>
            </a:r>
            <a:r>
              <a:rPr lang="en-US" dirty="0" smtClean="0"/>
              <a:t> </a:t>
            </a:r>
            <a:r>
              <a:rPr lang="en-US" dirty="0" err="1" smtClean="0"/>
              <a:t>всегда</a:t>
            </a:r>
            <a:r>
              <a:rPr lang="en-US" dirty="0" smtClean="0"/>
              <a:t> </a:t>
            </a:r>
            <a:r>
              <a:rPr lang="en-US" dirty="0" err="1" smtClean="0"/>
              <a:t>совпадают</a:t>
            </a:r>
            <a:endParaRPr lang="en-US" dirty="0" smtClean="0"/>
          </a:p>
          <a:p>
            <a:r>
              <a:rPr lang="ru-RU" dirty="0" smtClean="0"/>
              <a:t>Исправить проблему сложнее, чем её заметить</a:t>
            </a:r>
          </a:p>
          <a:p>
            <a:r>
              <a:rPr lang="ru-RU" dirty="0" smtClean="0"/>
              <a:t>Сделать правку иногда не в наших силах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7543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Резюме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Плохо, когда пользователи замечают проблему первыми</a:t>
            </a:r>
          </a:p>
          <a:p>
            <a:r>
              <a:rPr lang="ru-RU" dirty="0" smtClean="0"/>
              <a:t>Все аспекты оптимизации необходимо формализовать</a:t>
            </a:r>
          </a:p>
          <a:p>
            <a:r>
              <a:rPr lang="en-US" dirty="0" smtClean="0"/>
              <a:t>Time Profiler – </a:t>
            </a:r>
            <a:r>
              <a:rPr lang="en-US" dirty="0" err="1" smtClean="0"/>
              <a:t>мощный</a:t>
            </a:r>
            <a:r>
              <a:rPr lang="en-US" dirty="0" smtClean="0"/>
              <a:t> </a:t>
            </a:r>
            <a:r>
              <a:rPr lang="en-US" dirty="0" err="1" smtClean="0"/>
              <a:t>инструмент</a:t>
            </a:r>
            <a:r>
              <a:rPr lang="en-US" dirty="0" smtClean="0"/>
              <a:t>, </a:t>
            </a:r>
            <a:r>
              <a:rPr lang="en-US" dirty="0" err="1" smtClean="0"/>
              <a:t>но</a:t>
            </a:r>
            <a:r>
              <a:rPr lang="en-US" dirty="0" smtClean="0"/>
              <a:t> </a:t>
            </a:r>
            <a:r>
              <a:rPr lang="en-US" dirty="0" err="1" smtClean="0"/>
              <a:t>надо</a:t>
            </a:r>
            <a:r>
              <a:rPr lang="en-US" dirty="0" smtClean="0"/>
              <a:t> </a:t>
            </a:r>
            <a:r>
              <a:rPr lang="en-US" dirty="0" err="1" smtClean="0"/>
              <a:t>идти</a:t>
            </a:r>
            <a:r>
              <a:rPr lang="en-US" dirty="0" smtClean="0"/>
              <a:t> </a:t>
            </a:r>
            <a:r>
              <a:rPr lang="en-US" dirty="0" err="1" smtClean="0"/>
              <a:t>глубже</a:t>
            </a:r>
            <a:endParaRPr lang="en-US" dirty="0" smtClean="0"/>
          </a:p>
          <a:p>
            <a:r>
              <a:rPr lang="en-US" dirty="0" err="1" smtClean="0"/>
              <a:t>Контроль</a:t>
            </a:r>
            <a:r>
              <a:rPr lang="en-US" dirty="0" smtClean="0"/>
              <a:t> </a:t>
            </a:r>
            <a:r>
              <a:rPr lang="en-US" dirty="0" err="1" smtClean="0"/>
              <a:t>за</a:t>
            </a:r>
            <a:r>
              <a:rPr lang="en-US" dirty="0" smtClean="0"/>
              <a:t> </a:t>
            </a:r>
            <a:r>
              <a:rPr lang="en-US" dirty="0" err="1" smtClean="0"/>
              <a:t>скоростью</a:t>
            </a:r>
            <a:r>
              <a:rPr lang="en-US" dirty="0" smtClean="0"/>
              <a:t> </a:t>
            </a:r>
            <a:r>
              <a:rPr lang="en-US" dirty="0" err="1" smtClean="0"/>
              <a:t>должен</a:t>
            </a:r>
            <a:r>
              <a:rPr lang="en-US" dirty="0" smtClean="0"/>
              <a:t> </a:t>
            </a:r>
            <a:r>
              <a:rPr lang="en-US" dirty="0" err="1" smtClean="0"/>
              <a:t>стать</a:t>
            </a:r>
            <a:r>
              <a:rPr lang="en-US" dirty="0" smtClean="0"/>
              <a:t> </a:t>
            </a:r>
            <a:r>
              <a:rPr lang="en-US" dirty="0" err="1" smtClean="0"/>
              <a:t>частью</a:t>
            </a:r>
            <a:r>
              <a:rPr lang="en-US" dirty="0" smtClean="0"/>
              <a:t> CI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1697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 для Почты </a:t>
            </a:r>
            <a:r>
              <a:rPr lang="en-US" dirty="0" err="1" smtClean="0"/>
              <a:t>Mail.Ru</a:t>
            </a:r>
            <a:endParaRPr lang="ru-RU" dirty="0"/>
          </a:p>
        </p:txBody>
      </p:sp>
      <p:pic>
        <p:nvPicPr>
          <p:cNvPr id="4" name="comparis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16097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для Почты </a:t>
            </a:r>
            <a:r>
              <a:rPr lang="en-US" dirty="0" err="1" smtClean="0"/>
              <a:t>Mail.Ru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err="1" smtClean="0"/>
              <a:t>Статистика</a:t>
            </a:r>
            <a:r>
              <a:rPr lang="en-US" sz="2800" dirty="0" smtClean="0"/>
              <a:t> </a:t>
            </a:r>
            <a:r>
              <a:rPr lang="en-US" sz="2800" dirty="0" err="1" smtClean="0"/>
              <a:t>по</a:t>
            </a:r>
            <a:r>
              <a:rPr lang="en-US" sz="2800" dirty="0" smtClean="0"/>
              <a:t> </a:t>
            </a:r>
            <a:r>
              <a:rPr lang="en-US" sz="2800" dirty="0" err="1" smtClean="0"/>
              <a:t>времени</a:t>
            </a:r>
            <a:r>
              <a:rPr lang="en-US" sz="2800" dirty="0" smtClean="0"/>
              <a:t> </a:t>
            </a:r>
            <a:r>
              <a:rPr lang="en-US" sz="2800" dirty="0" err="1" smtClean="0"/>
              <a:t>запуска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4175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 для Почты </a:t>
            </a:r>
            <a:r>
              <a:rPr lang="en-US" dirty="0" err="1"/>
              <a:t>Mail.Ru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err="1" smtClean="0"/>
              <a:t>Ретеншн</a:t>
            </a:r>
            <a:endParaRPr lang="ru-RU" sz="2800" dirty="0"/>
          </a:p>
        </p:txBody>
      </p:sp>
      <p:pic>
        <p:nvPicPr>
          <p:cNvPr id="4" name="Содержимое 3" descr="Screen_Shot_2016-10-18_at_12.45.44 cop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98" r="-528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0545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 для Почты </a:t>
            </a:r>
            <a:r>
              <a:rPr lang="en-US" dirty="0" err="1"/>
              <a:t>Mail.Ru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err="1" smtClean="0"/>
              <a:t>Удовлетворенность</a:t>
            </a:r>
            <a:r>
              <a:rPr lang="en-US" sz="2800" dirty="0" smtClean="0"/>
              <a:t> </a:t>
            </a:r>
            <a:r>
              <a:rPr lang="en-US" sz="2800" dirty="0" err="1" smtClean="0"/>
              <a:t>пользователей</a:t>
            </a:r>
            <a:endParaRPr lang="ru-RU" dirty="0"/>
          </a:p>
        </p:txBody>
      </p:sp>
      <p:pic>
        <p:nvPicPr>
          <p:cNvPr id="4" name="Содержимое 3" descr="Screen Shot 2016-10-22 at 11.23.3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70" b="-10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694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Проблема медленного запуска</a:t>
            </a:r>
            <a:endParaRPr lang="ru-RU" dirty="0"/>
          </a:p>
        </p:txBody>
      </p:sp>
      <p:pic>
        <p:nvPicPr>
          <p:cNvPr id="3" name="Изображение 2" descr="Screen Shot 2016-10-22 at 11.10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4677833"/>
            <a:ext cx="10688018" cy="112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Изображение 5" descr="Screen Shot 2016-10-22 at 11.13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17" y="1689099"/>
            <a:ext cx="10130216" cy="1051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Изображение 7" descr="Screen Shot 2016-10-22 at 11.15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2163233"/>
            <a:ext cx="10770816" cy="1159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Изображение 4" descr="Screen Shot 2016-10-22 at 11.13.2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6" y="2804582"/>
            <a:ext cx="12254349" cy="1291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Изображение 3" descr="Screen Shot 2016-10-22 at 11.12.5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6" y="3661833"/>
            <a:ext cx="10848109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7401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Подробности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Хабрахабр</a:t>
            </a:r>
            <a:r>
              <a:rPr lang="en-US" dirty="0"/>
              <a:t/>
            </a:r>
            <a:br>
              <a:rPr lang="en-US" dirty="0"/>
            </a:br>
            <a:r>
              <a:rPr lang="ru-RU" dirty="0" smtClean="0"/>
              <a:t>Рекордное </a:t>
            </a:r>
            <a:r>
              <a:rPr lang="ru-RU" dirty="0"/>
              <a:t>время: как мы увеличили скорость запуска приложения Почты </a:t>
            </a:r>
            <a:r>
              <a:rPr lang="ru-RU" dirty="0" err="1"/>
              <a:t>Mail.Ru</a:t>
            </a:r>
            <a:r>
              <a:rPr lang="ru-RU" dirty="0"/>
              <a:t> на </a:t>
            </a:r>
            <a:r>
              <a:rPr lang="ru-RU" dirty="0" smtClean="0"/>
              <a:t>iOS</a:t>
            </a:r>
            <a:br>
              <a:rPr lang="ru-RU" dirty="0" smtClean="0"/>
            </a:br>
            <a:r>
              <a:rPr lang="en-US" dirty="0" smtClean="0">
                <a:hlinkClick r:id="rId2"/>
              </a:rPr>
              <a:t>bit.ly</a:t>
            </a:r>
            <a:r>
              <a:rPr lang="en-US" dirty="0">
                <a:hlinkClick r:id="rId2"/>
              </a:rPr>
              <a:t>/</a:t>
            </a:r>
            <a:r>
              <a:rPr lang="en-US" dirty="0" smtClean="0">
                <a:hlinkClick r:id="rId2"/>
              </a:rPr>
              <a:t>2fgCzi5</a:t>
            </a:r>
            <a:endParaRPr lang="en-US" dirty="0" smtClean="0"/>
          </a:p>
          <a:p>
            <a:r>
              <a:rPr lang="en-US" dirty="0" smtClean="0"/>
              <a:t>Medium</a:t>
            </a:r>
            <a:br>
              <a:rPr lang="en-US" dirty="0" smtClean="0"/>
            </a:br>
            <a:r>
              <a:rPr lang="en-US" dirty="0"/>
              <a:t>A record-breaking story of boosting the launch time of </a:t>
            </a:r>
            <a:r>
              <a:rPr lang="en-US" dirty="0" err="1"/>
              <a:t>Mail.Ru’s</a:t>
            </a:r>
            <a:r>
              <a:rPr lang="en-US" dirty="0"/>
              <a:t> email app for iOS</a:t>
            </a:r>
            <a:br>
              <a:rPr lang="en-US" dirty="0"/>
            </a:br>
            <a:r>
              <a:rPr lang="en-US" dirty="0" err="1" smtClean="0">
                <a:hlinkClick r:id="rId3"/>
              </a:rPr>
              <a:t>bit.ly</a:t>
            </a:r>
            <a:r>
              <a:rPr lang="en-US" dirty="0">
                <a:hlinkClick r:id="rId3"/>
              </a:rPr>
              <a:t>/2f9OnGu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130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Николай Морев</a:t>
            </a:r>
          </a:p>
          <a:p>
            <a:r>
              <a:rPr lang="en-US" dirty="0" smtClean="0"/>
              <a:t>Twitter @</a:t>
            </a:r>
            <a:r>
              <a:rPr lang="en-US" dirty="0" err="1" smtClean="0"/>
              <a:t>kolyuchiy</a:t>
            </a:r>
            <a:endParaRPr lang="en-US" dirty="0" smtClean="0"/>
          </a:p>
          <a:p>
            <a:r>
              <a:rPr lang="en-US" dirty="0" err="1" smtClean="0"/>
              <a:t>github.com</a:t>
            </a:r>
            <a:r>
              <a:rPr lang="en-US" dirty="0" smtClean="0"/>
              <a:t>/</a:t>
            </a:r>
            <a:r>
              <a:rPr lang="en-US" dirty="0" err="1" smtClean="0"/>
              <a:t>kolyuchiy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6898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Старт</a:t>
            </a:r>
            <a:r>
              <a:rPr lang="en-US" dirty="0" smtClean="0"/>
              <a:t> </a:t>
            </a:r>
            <a:r>
              <a:rPr lang="en-US" dirty="0" err="1" smtClean="0"/>
              <a:t>быстрее</a:t>
            </a:r>
            <a:r>
              <a:rPr lang="en-US" dirty="0" smtClean="0"/>
              <a:t> N </a:t>
            </a:r>
            <a:r>
              <a:rPr lang="en-US" dirty="0" err="1" smtClean="0"/>
              <a:t>секунд</a:t>
            </a:r>
            <a:endParaRPr lang="ru-RU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5240618"/>
              </p:ext>
            </p:extLst>
          </p:nvPr>
        </p:nvGraphicFramePr>
        <p:xfrm>
          <a:off x="899583" y="1428749"/>
          <a:ext cx="8604250" cy="4690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9275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 проблемы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44033" y="2063749"/>
            <a:ext cx="10515600" cy="2927880"/>
          </a:xfrm>
        </p:spPr>
        <p:txBody>
          <a:bodyPr/>
          <a:lstStyle/>
          <a:p>
            <a:r>
              <a:rPr lang="ru-RU" dirty="0" smtClean="0"/>
              <a:t>«Так исторически сложилось»</a:t>
            </a:r>
            <a:endParaRPr lang="en-US" dirty="0" smtClean="0"/>
          </a:p>
          <a:p>
            <a:r>
              <a:rPr lang="ru-RU" dirty="0" smtClean="0"/>
              <a:t>Отсутствие постоянного контроля</a:t>
            </a:r>
            <a:endParaRPr lang="ru-RU" dirty="0"/>
          </a:p>
        </p:txBody>
      </p:sp>
      <p:pic>
        <p:nvPicPr>
          <p:cNvPr id="5" name="Изображение 4" descr="boiling-frog-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49" y="2597151"/>
            <a:ext cx="3304681" cy="3128432"/>
          </a:xfrm>
          <a:prstGeom prst="roundRect">
            <a:avLst/>
          </a:prstGeom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937683" y="1570566"/>
            <a:ext cx="10515600" cy="63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Частое использование в течение дня </a:t>
            </a:r>
            <a:r>
              <a:rPr lang="is-IS" dirty="0" smtClean="0"/>
              <a:t>→</a:t>
            </a:r>
            <a:endParaRPr lang="ru-RU" sz="5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143751" y="1386417"/>
            <a:ext cx="1079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 😠</a:t>
            </a:r>
          </a:p>
        </p:txBody>
      </p:sp>
    </p:spTree>
    <p:extLst>
      <p:ext uri="{BB962C8B-B14F-4D97-AF65-F5344CB8AC3E}">
        <p14:creationId xmlns:p14="http://schemas.microsoft.com/office/powerpoint/2010/main" val="4167824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Логотип HL++ 20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918" y="4709585"/>
            <a:ext cx="1471082" cy="14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9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Прежде чем начать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825625"/>
            <a:ext cx="7169975" cy="4351338"/>
          </a:xfrm>
        </p:spPr>
        <p:txBody>
          <a:bodyPr/>
          <a:lstStyle/>
          <a:p>
            <a:r>
              <a:rPr lang="ru-RU" dirty="0" smtClean="0"/>
              <a:t>Что оптимизировать?</a:t>
            </a:r>
          </a:p>
          <a:p>
            <a:r>
              <a:rPr lang="ru-RU" dirty="0" smtClean="0"/>
              <a:t>Какой эффект для пользователей?</a:t>
            </a:r>
          </a:p>
          <a:p>
            <a:r>
              <a:rPr lang="ru-RU" dirty="0" smtClean="0"/>
              <a:t>Как его измерить?</a:t>
            </a:r>
          </a:p>
          <a:p>
            <a:r>
              <a:rPr lang="ru-RU" dirty="0" smtClean="0"/>
              <a:t>Возможна ли оптимизация в принципе?</a:t>
            </a:r>
            <a:endParaRPr lang="ru-RU" dirty="0"/>
          </a:p>
        </p:txBody>
      </p:sp>
      <p:pic>
        <p:nvPicPr>
          <p:cNvPr id="4" name="Изображение 3" descr="Knuth_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175" y="737711"/>
            <a:ext cx="3400588" cy="476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77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err="1" smtClean="0"/>
              <a:t>Что</a:t>
            </a:r>
            <a:r>
              <a:rPr lang="en-US" dirty="0" smtClean="0"/>
              <a:t>? </a:t>
            </a:r>
            <a:r>
              <a:rPr lang="en-US" dirty="0" err="1" smtClean="0"/>
              <a:t>Сценарий</a:t>
            </a:r>
            <a:r>
              <a:rPr lang="en-US" dirty="0" smtClean="0"/>
              <a:t> </a:t>
            </a:r>
            <a:r>
              <a:rPr lang="en-US" dirty="0" err="1" smtClean="0"/>
              <a:t>запуска</a:t>
            </a:r>
            <a:endParaRPr lang="ru-RU" dirty="0"/>
          </a:p>
        </p:txBody>
      </p:sp>
      <p:pic>
        <p:nvPicPr>
          <p:cNvPr id="8" name="Изображение 7" descr="01emptyu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7" y="211685"/>
            <a:ext cx="3380915" cy="6001125"/>
          </a:xfrm>
          <a:prstGeom prst="rect">
            <a:avLst/>
          </a:prstGeom>
        </p:spPr>
      </p:pic>
      <p:pic>
        <p:nvPicPr>
          <p:cNvPr id="9" name="Изображение 8" descr="02halffullu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7" y="211685"/>
            <a:ext cx="3395393" cy="6026822"/>
          </a:xfrm>
          <a:prstGeom prst="rect">
            <a:avLst/>
          </a:prstGeom>
        </p:spPr>
      </p:pic>
      <p:pic>
        <p:nvPicPr>
          <p:cNvPr id="10" name="Изображение 9" descr="03noavatar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7" y="211685"/>
            <a:ext cx="3395392" cy="6026822"/>
          </a:xfrm>
          <a:prstGeom prst="rect">
            <a:avLst/>
          </a:prstGeom>
        </p:spPr>
      </p:pic>
      <p:pic>
        <p:nvPicPr>
          <p:cNvPr id="11" name="Изображение 10" descr="04fullu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7" y="211685"/>
            <a:ext cx="3380873" cy="600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92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Шаблон для HL++ 2016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" id="{F2132DDE-17F2-4C34-883A-C6719EDC712D}" vid="{49C94142-2B33-44E6-97F0-B87347DBE0C0}"/>
    </a:ext>
  </a:extLst>
</a:theme>
</file>

<file path=ppt/theme/theme2.xml><?xml version="1.0" encoding="utf-8"?>
<a:theme xmlns:a="http://schemas.openxmlformats.org/drawingml/2006/main" name="1_Шаблон для HL++ 2016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" id="{F2132DDE-17F2-4C34-883A-C6719EDC712D}" vid="{49C94142-2B33-44E6-97F0-B87347DBE0C0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для HL++ 2016.potx</Template>
  <TotalTime>4283</TotalTime>
  <Words>440</Words>
  <Application>Microsoft Macintosh PowerPoint</Application>
  <PresentationFormat>Другой</PresentationFormat>
  <Paragraphs>127</Paragraphs>
  <Slides>41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3" baseType="lpstr">
      <vt:lpstr>Шаблон для HL++ 2016</vt:lpstr>
      <vt:lpstr>1_Шаблон для HL++ 2016</vt:lpstr>
      <vt:lpstr>Быстрый старт iOS приложения на примере Почты Mail.Ru</vt:lpstr>
      <vt:lpstr>О нашем приложении</vt:lpstr>
      <vt:lpstr>Почта Mail.Ru для iOS</vt:lpstr>
      <vt:lpstr>Проблема медленного запуска</vt:lpstr>
      <vt:lpstr>Старт быстрее N секунд</vt:lpstr>
      <vt:lpstr>Актуальность проблемы</vt:lpstr>
      <vt:lpstr>Презентация PowerPoint</vt:lpstr>
      <vt:lpstr>Прежде чем начать</vt:lpstr>
      <vt:lpstr>Что? Сценарий запуска</vt:lpstr>
      <vt:lpstr>Эффект</vt:lpstr>
      <vt:lpstr>Как измерить?</vt:lpstr>
      <vt:lpstr>Предел оптимизации</vt:lpstr>
      <vt:lpstr>Приступаем к оптимизации</vt:lpstr>
      <vt:lpstr>Первый этап запуска</vt:lpstr>
      <vt:lpstr>Первый этап запуска</vt:lpstr>
      <vt:lpstr>WWDC: Optimizing App Startup Time developer.apple.com/videos/play/wwdc2016/406</vt:lpstr>
      <vt:lpstr>Презентация PowerPoint</vt:lpstr>
      <vt:lpstr>WWDC: Optimizing App Startup Time developer.apple.com/videos/play/wwdc2016/406</vt:lpstr>
      <vt:lpstr>Второй этап</vt:lpstr>
      <vt:lpstr>Time Profiler: проблемы</vt:lpstr>
      <vt:lpstr>Time Profiler Не вся интересная информация доступна</vt:lpstr>
      <vt:lpstr>Time Profiler Провалы на графике CPU</vt:lpstr>
      <vt:lpstr>Time Profiler Разброс измерений</vt:lpstr>
      <vt:lpstr>На что еще обратить внимание</vt:lpstr>
      <vt:lpstr>XIB vs code</vt:lpstr>
      <vt:lpstr>Ввод-вывод</vt:lpstr>
      <vt:lpstr>Когда профайлера недостаточно</vt:lpstr>
      <vt:lpstr>Профайлинг логами</vt:lpstr>
      <vt:lpstr>Логи</vt:lpstr>
      <vt:lpstr>Презентация PowerPoint</vt:lpstr>
      <vt:lpstr>Автоматизация</vt:lpstr>
      <vt:lpstr>Автоматизация: как реализовано</vt:lpstr>
      <vt:lpstr>Автоматизация: инструменты</vt:lpstr>
      <vt:lpstr>Подводные камни</vt:lpstr>
      <vt:lpstr>Резюме</vt:lpstr>
      <vt:lpstr>Результаты для Почты Mail.Ru</vt:lpstr>
      <vt:lpstr>Результаты для Почты Mail.Ru Статистика по времени запуска</vt:lpstr>
      <vt:lpstr>Результаты для Почты Mail.Ru Ретеншн</vt:lpstr>
      <vt:lpstr>Результаты для Почты Mail.Ru Удовлетворенность пользователей</vt:lpstr>
      <vt:lpstr>Подробности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Oleg Bunin</dc:creator>
  <cp:lastModifiedBy>n.morev</cp:lastModifiedBy>
  <cp:revision>168</cp:revision>
  <dcterms:created xsi:type="dcterms:W3CDTF">2016-10-07T10:13:44Z</dcterms:created>
  <dcterms:modified xsi:type="dcterms:W3CDTF">2016-11-08T11:37:14Z</dcterms:modified>
</cp:coreProperties>
</file>